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8" r:id="rId3"/>
    <p:sldId id="348" r:id="rId4"/>
    <p:sldId id="349" r:id="rId5"/>
    <p:sldId id="375" r:id="rId6"/>
    <p:sldId id="351" r:id="rId7"/>
    <p:sldId id="377" r:id="rId8"/>
    <p:sldId id="378" r:id="rId9"/>
    <p:sldId id="379" r:id="rId10"/>
    <p:sldId id="380" r:id="rId11"/>
    <p:sldId id="381" r:id="rId12"/>
    <p:sldId id="382" r:id="rId13"/>
    <p:sldId id="397" r:id="rId14"/>
    <p:sldId id="383" r:id="rId15"/>
    <p:sldId id="384" r:id="rId16"/>
    <p:sldId id="385" r:id="rId17"/>
    <p:sldId id="386" r:id="rId18"/>
    <p:sldId id="387" r:id="rId19"/>
    <p:sldId id="388" r:id="rId20"/>
    <p:sldId id="389" r:id="rId21"/>
    <p:sldId id="390" r:id="rId22"/>
    <p:sldId id="391" r:id="rId23"/>
    <p:sldId id="392" r:id="rId24"/>
    <p:sldId id="393" r:id="rId25"/>
    <p:sldId id="394" r:id="rId26"/>
    <p:sldId id="395" r:id="rId27"/>
    <p:sldId id="396" r:id="rId28"/>
    <p:sldId id="373" r:id="rId29"/>
    <p:sldId id="27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F"/>
    <a:srgbClr val="FE0000"/>
    <a:srgbClr val="D23217"/>
    <a:srgbClr val="260859"/>
    <a:srgbClr val="D43C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varScale="1">
        <p:scale>
          <a:sx n="78" d="100"/>
          <a:sy n="78" d="100"/>
        </p:scale>
        <p:origin x="8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20ADCE-2229-4EB1-813B-9FC918F1427C}" type="datetimeFigureOut">
              <a:rPr lang="en-GB" smtClean="0"/>
              <a:t>16/04/2024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DFDF15-F29D-481E-8A88-F0C8AB0005F6}" type="slidenum">
              <a:rPr lang="en-GB" smtClean="0"/>
              <a:t>‹#›</a:t>
            </a:fld>
            <a:endParaRPr lang="en-GB"/>
          </a:p>
        </p:txBody>
      </p:sp>
    </p:spTree>
    <p:extLst>
      <p:ext uri="{BB962C8B-B14F-4D97-AF65-F5344CB8AC3E}">
        <p14:creationId xmlns:p14="http://schemas.microsoft.com/office/powerpoint/2010/main" val="2538266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75C89-DD5B-4585-9F63-F86F567104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41D8C17-56C1-430D-BF52-B2D80B2615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F01381F-3757-45BE-9B2A-B0910083B207}"/>
              </a:ext>
            </a:extLst>
          </p:cNvPr>
          <p:cNvSpPr>
            <a:spLocks noGrp="1"/>
          </p:cNvSpPr>
          <p:nvPr>
            <p:ph type="dt" sz="half" idx="10"/>
          </p:nvPr>
        </p:nvSpPr>
        <p:spPr/>
        <p:txBody>
          <a:bodyPr/>
          <a:lstStyle/>
          <a:p>
            <a:fld id="{CD529480-9F0E-4BB1-A800-10CF79A9ABCE}" type="datetimeFigureOut">
              <a:rPr lang="en-GB" smtClean="0"/>
              <a:t>16/04/2024</a:t>
            </a:fld>
            <a:endParaRPr lang="en-GB"/>
          </a:p>
        </p:txBody>
      </p:sp>
      <p:sp>
        <p:nvSpPr>
          <p:cNvPr id="5" name="Footer Placeholder 4">
            <a:extLst>
              <a:ext uri="{FF2B5EF4-FFF2-40B4-BE49-F238E27FC236}">
                <a16:creationId xmlns:a16="http://schemas.microsoft.com/office/drawing/2014/main" id="{0D2DF28C-E3BB-4699-BFF3-6E26A91BB2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6A2559-EA77-439F-8803-595ECC1E39AE}"/>
              </a:ext>
            </a:extLst>
          </p:cNvPr>
          <p:cNvSpPr>
            <a:spLocks noGrp="1"/>
          </p:cNvSpPr>
          <p:nvPr>
            <p:ph type="sldNum" sz="quarter" idx="12"/>
          </p:nvPr>
        </p:nvSpPr>
        <p:spPr/>
        <p:txBody>
          <a:bodyPr/>
          <a:lstStyle/>
          <a:p>
            <a:fld id="{1B778CA4-4CEE-4938-BC10-55976642E945}" type="slidenum">
              <a:rPr lang="en-GB" smtClean="0"/>
              <a:t>‹#›</a:t>
            </a:fld>
            <a:endParaRPr lang="en-GB"/>
          </a:p>
        </p:txBody>
      </p:sp>
    </p:spTree>
    <p:extLst>
      <p:ext uri="{BB962C8B-B14F-4D97-AF65-F5344CB8AC3E}">
        <p14:creationId xmlns:p14="http://schemas.microsoft.com/office/powerpoint/2010/main" val="252839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909AB-DAEF-42C6-B81D-B7E0706966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0D4462-928B-45FF-ADEC-7715BA1F6A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5AD0BE-785A-49BA-B096-77282E4DBF62}"/>
              </a:ext>
            </a:extLst>
          </p:cNvPr>
          <p:cNvSpPr>
            <a:spLocks noGrp="1"/>
          </p:cNvSpPr>
          <p:nvPr>
            <p:ph type="dt" sz="half" idx="10"/>
          </p:nvPr>
        </p:nvSpPr>
        <p:spPr/>
        <p:txBody>
          <a:bodyPr/>
          <a:lstStyle/>
          <a:p>
            <a:fld id="{CD529480-9F0E-4BB1-A800-10CF79A9ABCE}" type="datetimeFigureOut">
              <a:rPr lang="en-GB" smtClean="0"/>
              <a:t>16/04/2024</a:t>
            </a:fld>
            <a:endParaRPr lang="en-GB"/>
          </a:p>
        </p:txBody>
      </p:sp>
      <p:sp>
        <p:nvSpPr>
          <p:cNvPr id="5" name="Footer Placeholder 4">
            <a:extLst>
              <a:ext uri="{FF2B5EF4-FFF2-40B4-BE49-F238E27FC236}">
                <a16:creationId xmlns:a16="http://schemas.microsoft.com/office/drawing/2014/main" id="{41F8E101-96E8-401E-9900-96AE5036F2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6BA546-A816-4DB8-9AF8-B57BC7664261}"/>
              </a:ext>
            </a:extLst>
          </p:cNvPr>
          <p:cNvSpPr>
            <a:spLocks noGrp="1"/>
          </p:cNvSpPr>
          <p:nvPr>
            <p:ph type="sldNum" sz="quarter" idx="12"/>
          </p:nvPr>
        </p:nvSpPr>
        <p:spPr/>
        <p:txBody>
          <a:bodyPr/>
          <a:lstStyle/>
          <a:p>
            <a:fld id="{1B778CA4-4CEE-4938-BC10-55976642E945}" type="slidenum">
              <a:rPr lang="en-GB" smtClean="0"/>
              <a:t>‹#›</a:t>
            </a:fld>
            <a:endParaRPr lang="en-GB"/>
          </a:p>
        </p:txBody>
      </p:sp>
    </p:spTree>
    <p:extLst>
      <p:ext uri="{BB962C8B-B14F-4D97-AF65-F5344CB8AC3E}">
        <p14:creationId xmlns:p14="http://schemas.microsoft.com/office/powerpoint/2010/main" val="365216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C2E218-AA2D-4159-901B-52AA4E89C1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46F38E-78C2-4574-8C2E-CB4C7DBEC1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B14172-8AA1-4AA9-BC79-C64A6D0A9133}"/>
              </a:ext>
            </a:extLst>
          </p:cNvPr>
          <p:cNvSpPr>
            <a:spLocks noGrp="1"/>
          </p:cNvSpPr>
          <p:nvPr>
            <p:ph type="dt" sz="half" idx="10"/>
          </p:nvPr>
        </p:nvSpPr>
        <p:spPr/>
        <p:txBody>
          <a:bodyPr/>
          <a:lstStyle/>
          <a:p>
            <a:fld id="{CD529480-9F0E-4BB1-A800-10CF79A9ABCE}" type="datetimeFigureOut">
              <a:rPr lang="en-GB" smtClean="0"/>
              <a:t>16/04/2024</a:t>
            </a:fld>
            <a:endParaRPr lang="en-GB"/>
          </a:p>
        </p:txBody>
      </p:sp>
      <p:sp>
        <p:nvSpPr>
          <p:cNvPr id="5" name="Footer Placeholder 4">
            <a:extLst>
              <a:ext uri="{FF2B5EF4-FFF2-40B4-BE49-F238E27FC236}">
                <a16:creationId xmlns:a16="http://schemas.microsoft.com/office/drawing/2014/main" id="{A34FD527-38D1-474C-AC1B-C820D9B174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8F8DCC-6D92-412E-94A5-4BC51FC8B552}"/>
              </a:ext>
            </a:extLst>
          </p:cNvPr>
          <p:cNvSpPr>
            <a:spLocks noGrp="1"/>
          </p:cNvSpPr>
          <p:nvPr>
            <p:ph type="sldNum" sz="quarter" idx="12"/>
          </p:nvPr>
        </p:nvSpPr>
        <p:spPr/>
        <p:txBody>
          <a:bodyPr/>
          <a:lstStyle/>
          <a:p>
            <a:fld id="{1B778CA4-4CEE-4938-BC10-55976642E945}" type="slidenum">
              <a:rPr lang="en-GB" smtClean="0"/>
              <a:t>‹#›</a:t>
            </a:fld>
            <a:endParaRPr lang="en-GB"/>
          </a:p>
        </p:txBody>
      </p:sp>
    </p:spTree>
    <p:extLst>
      <p:ext uri="{BB962C8B-B14F-4D97-AF65-F5344CB8AC3E}">
        <p14:creationId xmlns:p14="http://schemas.microsoft.com/office/powerpoint/2010/main" val="374357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090C-072A-4725-A8BD-516F325069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B8523B-6615-4ACF-A549-E9718EAE3E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F35A01-E1DA-4578-8CD8-9E5425DD71A1}"/>
              </a:ext>
            </a:extLst>
          </p:cNvPr>
          <p:cNvSpPr>
            <a:spLocks noGrp="1"/>
          </p:cNvSpPr>
          <p:nvPr>
            <p:ph type="dt" sz="half" idx="10"/>
          </p:nvPr>
        </p:nvSpPr>
        <p:spPr/>
        <p:txBody>
          <a:bodyPr/>
          <a:lstStyle/>
          <a:p>
            <a:fld id="{CD529480-9F0E-4BB1-A800-10CF79A9ABCE}" type="datetimeFigureOut">
              <a:rPr lang="en-GB" smtClean="0"/>
              <a:t>16/04/2024</a:t>
            </a:fld>
            <a:endParaRPr lang="en-GB"/>
          </a:p>
        </p:txBody>
      </p:sp>
      <p:sp>
        <p:nvSpPr>
          <p:cNvPr id="5" name="Footer Placeholder 4">
            <a:extLst>
              <a:ext uri="{FF2B5EF4-FFF2-40B4-BE49-F238E27FC236}">
                <a16:creationId xmlns:a16="http://schemas.microsoft.com/office/drawing/2014/main" id="{7CDC3E14-47E8-42EB-92BA-E7B6FA6C4C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54F4F3-E0D4-4E59-ADB0-6D62BD921107}"/>
              </a:ext>
            </a:extLst>
          </p:cNvPr>
          <p:cNvSpPr>
            <a:spLocks noGrp="1"/>
          </p:cNvSpPr>
          <p:nvPr>
            <p:ph type="sldNum" sz="quarter" idx="12"/>
          </p:nvPr>
        </p:nvSpPr>
        <p:spPr/>
        <p:txBody>
          <a:bodyPr/>
          <a:lstStyle/>
          <a:p>
            <a:fld id="{1B778CA4-4CEE-4938-BC10-55976642E945}" type="slidenum">
              <a:rPr lang="en-GB" smtClean="0"/>
              <a:t>‹#›</a:t>
            </a:fld>
            <a:endParaRPr lang="en-GB"/>
          </a:p>
        </p:txBody>
      </p:sp>
    </p:spTree>
    <p:extLst>
      <p:ext uri="{BB962C8B-B14F-4D97-AF65-F5344CB8AC3E}">
        <p14:creationId xmlns:p14="http://schemas.microsoft.com/office/powerpoint/2010/main" val="3170186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0BB6-6742-452E-A65D-C1E4FDBE5F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E46E142-C0B5-476F-B245-00F7922941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0E4C61-4FDB-4901-B336-5B15F5C8456B}"/>
              </a:ext>
            </a:extLst>
          </p:cNvPr>
          <p:cNvSpPr>
            <a:spLocks noGrp="1"/>
          </p:cNvSpPr>
          <p:nvPr>
            <p:ph type="dt" sz="half" idx="10"/>
          </p:nvPr>
        </p:nvSpPr>
        <p:spPr/>
        <p:txBody>
          <a:bodyPr/>
          <a:lstStyle/>
          <a:p>
            <a:fld id="{CD529480-9F0E-4BB1-A800-10CF79A9ABCE}" type="datetimeFigureOut">
              <a:rPr lang="en-GB" smtClean="0"/>
              <a:t>16/04/2024</a:t>
            </a:fld>
            <a:endParaRPr lang="en-GB"/>
          </a:p>
        </p:txBody>
      </p:sp>
      <p:sp>
        <p:nvSpPr>
          <p:cNvPr id="5" name="Footer Placeholder 4">
            <a:extLst>
              <a:ext uri="{FF2B5EF4-FFF2-40B4-BE49-F238E27FC236}">
                <a16:creationId xmlns:a16="http://schemas.microsoft.com/office/drawing/2014/main" id="{503DB1EB-EF11-45F9-8678-854B0D6ABE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131A20-45AC-4657-8275-CB76FEF59C95}"/>
              </a:ext>
            </a:extLst>
          </p:cNvPr>
          <p:cNvSpPr>
            <a:spLocks noGrp="1"/>
          </p:cNvSpPr>
          <p:nvPr>
            <p:ph type="sldNum" sz="quarter" idx="12"/>
          </p:nvPr>
        </p:nvSpPr>
        <p:spPr/>
        <p:txBody>
          <a:bodyPr/>
          <a:lstStyle/>
          <a:p>
            <a:fld id="{1B778CA4-4CEE-4938-BC10-55976642E945}" type="slidenum">
              <a:rPr lang="en-GB" smtClean="0"/>
              <a:t>‹#›</a:t>
            </a:fld>
            <a:endParaRPr lang="en-GB"/>
          </a:p>
        </p:txBody>
      </p:sp>
    </p:spTree>
    <p:extLst>
      <p:ext uri="{BB962C8B-B14F-4D97-AF65-F5344CB8AC3E}">
        <p14:creationId xmlns:p14="http://schemas.microsoft.com/office/powerpoint/2010/main" val="1100309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61A34-9800-4DCE-BE94-3AF6B924E9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A05240-8F49-44AF-BD69-FBBE648327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00AC79-DF2B-43F7-AC9D-AF9BAB7B0B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03407DF-AF48-44B1-8743-0ABEE6CE84D1}"/>
              </a:ext>
            </a:extLst>
          </p:cNvPr>
          <p:cNvSpPr>
            <a:spLocks noGrp="1"/>
          </p:cNvSpPr>
          <p:nvPr>
            <p:ph type="dt" sz="half" idx="10"/>
          </p:nvPr>
        </p:nvSpPr>
        <p:spPr/>
        <p:txBody>
          <a:bodyPr/>
          <a:lstStyle/>
          <a:p>
            <a:fld id="{CD529480-9F0E-4BB1-A800-10CF79A9ABCE}" type="datetimeFigureOut">
              <a:rPr lang="en-GB" smtClean="0"/>
              <a:t>16/04/2024</a:t>
            </a:fld>
            <a:endParaRPr lang="en-GB"/>
          </a:p>
        </p:txBody>
      </p:sp>
      <p:sp>
        <p:nvSpPr>
          <p:cNvPr id="6" name="Footer Placeholder 5">
            <a:extLst>
              <a:ext uri="{FF2B5EF4-FFF2-40B4-BE49-F238E27FC236}">
                <a16:creationId xmlns:a16="http://schemas.microsoft.com/office/drawing/2014/main" id="{0B1B2CDD-5FF9-41D5-BAC4-5D0E472733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8DE3C4-617E-4396-9D81-75F892664D1A}"/>
              </a:ext>
            </a:extLst>
          </p:cNvPr>
          <p:cNvSpPr>
            <a:spLocks noGrp="1"/>
          </p:cNvSpPr>
          <p:nvPr>
            <p:ph type="sldNum" sz="quarter" idx="12"/>
          </p:nvPr>
        </p:nvSpPr>
        <p:spPr/>
        <p:txBody>
          <a:bodyPr/>
          <a:lstStyle/>
          <a:p>
            <a:fld id="{1B778CA4-4CEE-4938-BC10-55976642E945}" type="slidenum">
              <a:rPr lang="en-GB" smtClean="0"/>
              <a:t>‹#›</a:t>
            </a:fld>
            <a:endParaRPr lang="en-GB"/>
          </a:p>
        </p:txBody>
      </p:sp>
    </p:spTree>
    <p:extLst>
      <p:ext uri="{BB962C8B-B14F-4D97-AF65-F5344CB8AC3E}">
        <p14:creationId xmlns:p14="http://schemas.microsoft.com/office/powerpoint/2010/main" val="2782314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222B7-79D8-4E71-BBF4-325B25FEA12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838F33-039C-4A07-8B94-B1BFC5EF73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1B0F7D-FFB5-48DD-A511-05674CDA83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932F6EF-7E59-45EA-A5ED-BD6B000351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13556B-3BB8-4770-8D4F-0E68DD206F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D8EDEE-F5D7-4FC8-9DD1-EDB02439768B}"/>
              </a:ext>
            </a:extLst>
          </p:cNvPr>
          <p:cNvSpPr>
            <a:spLocks noGrp="1"/>
          </p:cNvSpPr>
          <p:nvPr>
            <p:ph type="dt" sz="half" idx="10"/>
          </p:nvPr>
        </p:nvSpPr>
        <p:spPr/>
        <p:txBody>
          <a:bodyPr/>
          <a:lstStyle/>
          <a:p>
            <a:fld id="{CD529480-9F0E-4BB1-A800-10CF79A9ABCE}" type="datetimeFigureOut">
              <a:rPr lang="en-GB" smtClean="0"/>
              <a:t>16/04/2024</a:t>
            </a:fld>
            <a:endParaRPr lang="en-GB"/>
          </a:p>
        </p:txBody>
      </p:sp>
      <p:sp>
        <p:nvSpPr>
          <p:cNvPr id="8" name="Footer Placeholder 7">
            <a:extLst>
              <a:ext uri="{FF2B5EF4-FFF2-40B4-BE49-F238E27FC236}">
                <a16:creationId xmlns:a16="http://schemas.microsoft.com/office/drawing/2014/main" id="{158ACDDC-C9A2-43CC-8677-89CE9FBEE5D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D7D7EB5-E7D5-4F98-9C90-362D12694588}"/>
              </a:ext>
            </a:extLst>
          </p:cNvPr>
          <p:cNvSpPr>
            <a:spLocks noGrp="1"/>
          </p:cNvSpPr>
          <p:nvPr>
            <p:ph type="sldNum" sz="quarter" idx="12"/>
          </p:nvPr>
        </p:nvSpPr>
        <p:spPr/>
        <p:txBody>
          <a:bodyPr/>
          <a:lstStyle/>
          <a:p>
            <a:fld id="{1B778CA4-4CEE-4938-BC10-55976642E945}" type="slidenum">
              <a:rPr lang="en-GB" smtClean="0"/>
              <a:t>‹#›</a:t>
            </a:fld>
            <a:endParaRPr lang="en-GB"/>
          </a:p>
        </p:txBody>
      </p:sp>
    </p:spTree>
    <p:extLst>
      <p:ext uri="{BB962C8B-B14F-4D97-AF65-F5344CB8AC3E}">
        <p14:creationId xmlns:p14="http://schemas.microsoft.com/office/powerpoint/2010/main" val="1369270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133F1-0354-4C3F-9376-1A0AE5C4BC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53D5CBB-40E8-4A01-8F2A-8B9E08E903A6}"/>
              </a:ext>
            </a:extLst>
          </p:cNvPr>
          <p:cNvSpPr>
            <a:spLocks noGrp="1"/>
          </p:cNvSpPr>
          <p:nvPr>
            <p:ph type="dt" sz="half" idx="10"/>
          </p:nvPr>
        </p:nvSpPr>
        <p:spPr/>
        <p:txBody>
          <a:bodyPr/>
          <a:lstStyle/>
          <a:p>
            <a:fld id="{CD529480-9F0E-4BB1-A800-10CF79A9ABCE}" type="datetimeFigureOut">
              <a:rPr lang="en-GB" smtClean="0"/>
              <a:t>16/04/2024</a:t>
            </a:fld>
            <a:endParaRPr lang="en-GB"/>
          </a:p>
        </p:txBody>
      </p:sp>
      <p:sp>
        <p:nvSpPr>
          <p:cNvPr id="4" name="Footer Placeholder 3">
            <a:extLst>
              <a:ext uri="{FF2B5EF4-FFF2-40B4-BE49-F238E27FC236}">
                <a16:creationId xmlns:a16="http://schemas.microsoft.com/office/drawing/2014/main" id="{AE66B99D-6AF0-4451-A11B-CAD5DC389E3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7700828-CEAB-410F-B1BF-C7F358B15945}"/>
              </a:ext>
            </a:extLst>
          </p:cNvPr>
          <p:cNvSpPr>
            <a:spLocks noGrp="1"/>
          </p:cNvSpPr>
          <p:nvPr>
            <p:ph type="sldNum" sz="quarter" idx="12"/>
          </p:nvPr>
        </p:nvSpPr>
        <p:spPr/>
        <p:txBody>
          <a:bodyPr/>
          <a:lstStyle/>
          <a:p>
            <a:fld id="{1B778CA4-4CEE-4938-BC10-55976642E945}" type="slidenum">
              <a:rPr lang="en-GB" smtClean="0"/>
              <a:t>‹#›</a:t>
            </a:fld>
            <a:endParaRPr lang="en-GB"/>
          </a:p>
        </p:txBody>
      </p:sp>
    </p:spTree>
    <p:extLst>
      <p:ext uri="{BB962C8B-B14F-4D97-AF65-F5344CB8AC3E}">
        <p14:creationId xmlns:p14="http://schemas.microsoft.com/office/powerpoint/2010/main" val="3554054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A1D4C8-B3DD-4C56-B89E-ABE308097AE5}"/>
              </a:ext>
            </a:extLst>
          </p:cNvPr>
          <p:cNvSpPr>
            <a:spLocks noGrp="1"/>
          </p:cNvSpPr>
          <p:nvPr>
            <p:ph type="dt" sz="half" idx="10"/>
          </p:nvPr>
        </p:nvSpPr>
        <p:spPr/>
        <p:txBody>
          <a:bodyPr/>
          <a:lstStyle/>
          <a:p>
            <a:fld id="{CD529480-9F0E-4BB1-A800-10CF79A9ABCE}" type="datetimeFigureOut">
              <a:rPr lang="en-GB" smtClean="0"/>
              <a:t>16/04/2024</a:t>
            </a:fld>
            <a:endParaRPr lang="en-GB"/>
          </a:p>
        </p:txBody>
      </p:sp>
      <p:sp>
        <p:nvSpPr>
          <p:cNvPr id="3" name="Footer Placeholder 2">
            <a:extLst>
              <a:ext uri="{FF2B5EF4-FFF2-40B4-BE49-F238E27FC236}">
                <a16:creationId xmlns:a16="http://schemas.microsoft.com/office/drawing/2014/main" id="{AF37E9EF-35A2-4249-8375-98629E7DD8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359523-F343-4016-BA9C-49E2873FC8AB}"/>
              </a:ext>
            </a:extLst>
          </p:cNvPr>
          <p:cNvSpPr>
            <a:spLocks noGrp="1"/>
          </p:cNvSpPr>
          <p:nvPr>
            <p:ph type="sldNum" sz="quarter" idx="12"/>
          </p:nvPr>
        </p:nvSpPr>
        <p:spPr/>
        <p:txBody>
          <a:bodyPr/>
          <a:lstStyle/>
          <a:p>
            <a:fld id="{1B778CA4-4CEE-4938-BC10-55976642E945}" type="slidenum">
              <a:rPr lang="en-GB" smtClean="0"/>
              <a:t>‹#›</a:t>
            </a:fld>
            <a:endParaRPr lang="en-GB"/>
          </a:p>
        </p:txBody>
      </p:sp>
    </p:spTree>
    <p:extLst>
      <p:ext uri="{BB962C8B-B14F-4D97-AF65-F5344CB8AC3E}">
        <p14:creationId xmlns:p14="http://schemas.microsoft.com/office/powerpoint/2010/main" val="130375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E477E-B8CA-498F-863A-88FE77FFA8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60D07A-A76B-4CC0-AC89-7635AB4CEC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D4C0C4D-B369-4173-81BA-679F8EAAD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833BEC-6CDB-4447-88CB-8D05D17199B4}"/>
              </a:ext>
            </a:extLst>
          </p:cNvPr>
          <p:cNvSpPr>
            <a:spLocks noGrp="1"/>
          </p:cNvSpPr>
          <p:nvPr>
            <p:ph type="dt" sz="half" idx="10"/>
          </p:nvPr>
        </p:nvSpPr>
        <p:spPr/>
        <p:txBody>
          <a:bodyPr/>
          <a:lstStyle/>
          <a:p>
            <a:fld id="{CD529480-9F0E-4BB1-A800-10CF79A9ABCE}" type="datetimeFigureOut">
              <a:rPr lang="en-GB" smtClean="0"/>
              <a:t>16/04/2024</a:t>
            </a:fld>
            <a:endParaRPr lang="en-GB"/>
          </a:p>
        </p:txBody>
      </p:sp>
      <p:sp>
        <p:nvSpPr>
          <p:cNvPr id="6" name="Footer Placeholder 5">
            <a:extLst>
              <a:ext uri="{FF2B5EF4-FFF2-40B4-BE49-F238E27FC236}">
                <a16:creationId xmlns:a16="http://schemas.microsoft.com/office/drawing/2014/main" id="{C0F2CC14-2C0D-450F-A9DE-D41F933AA3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DA5333-5526-40A0-BA72-D4572717C781}"/>
              </a:ext>
            </a:extLst>
          </p:cNvPr>
          <p:cNvSpPr>
            <a:spLocks noGrp="1"/>
          </p:cNvSpPr>
          <p:nvPr>
            <p:ph type="sldNum" sz="quarter" idx="12"/>
          </p:nvPr>
        </p:nvSpPr>
        <p:spPr/>
        <p:txBody>
          <a:bodyPr/>
          <a:lstStyle/>
          <a:p>
            <a:fld id="{1B778CA4-4CEE-4938-BC10-55976642E945}" type="slidenum">
              <a:rPr lang="en-GB" smtClean="0"/>
              <a:t>‹#›</a:t>
            </a:fld>
            <a:endParaRPr lang="en-GB"/>
          </a:p>
        </p:txBody>
      </p:sp>
    </p:spTree>
    <p:extLst>
      <p:ext uri="{BB962C8B-B14F-4D97-AF65-F5344CB8AC3E}">
        <p14:creationId xmlns:p14="http://schemas.microsoft.com/office/powerpoint/2010/main" val="840662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2A104-6C36-4932-BD15-95FA387247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A915E80-64EC-4D92-921F-F4BD980C72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8F0B7EB-9150-41A3-A239-3C4E6C2B37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6EE6C8-92B6-4F9F-8C68-82E6224A8527}"/>
              </a:ext>
            </a:extLst>
          </p:cNvPr>
          <p:cNvSpPr>
            <a:spLocks noGrp="1"/>
          </p:cNvSpPr>
          <p:nvPr>
            <p:ph type="dt" sz="half" idx="10"/>
          </p:nvPr>
        </p:nvSpPr>
        <p:spPr/>
        <p:txBody>
          <a:bodyPr/>
          <a:lstStyle/>
          <a:p>
            <a:fld id="{CD529480-9F0E-4BB1-A800-10CF79A9ABCE}" type="datetimeFigureOut">
              <a:rPr lang="en-GB" smtClean="0"/>
              <a:t>16/04/2024</a:t>
            </a:fld>
            <a:endParaRPr lang="en-GB"/>
          </a:p>
        </p:txBody>
      </p:sp>
      <p:sp>
        <p:nvSpPr>
          <p:cNvPr id="6" name="Footer Placeholder 5">
            <a:extLst>
              <a:ext uri="{FF2B5EF4-FFF2-40B4-BE49-F238E27FC236}">
                <a16:creationId xmlns:a16="http://schemas.microsoft.com/office/drawing/2014/main" id="{E7FF234D-39F1-44EC-892F-0C285437A6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54B9E6-C0F8-4FD4-AC57-2AFF8D7954D0}"/>
              </a:ext>
            </a:extLst>
          </p:cNvPr>
          <p:cNvSpPr>
            <a:spLocks noGrp="1"/>
          </p:cNvSpPr>
          <p:nvPr>
            <p:ph type="sldNum" sz="quarter" idx="12"/>
          </p:nvPr>
        </p:nvSpPr>
        <p:spPr/>
        <p:txBody>
          <a:bodyPr/>
          <a:lstStyle/>
          <a:p>
            <a:fld id="{1B778CA4-4CEE-4938-BC10-55976642E945}" type="slidenum">
              <a:rPr lang="en-GB" smtClean="0"/>
              <a:t>‹#›</a:t>
            </a:fld>
            <a:endParaRPr lang="en-GB"/>
          </a:p>
        </p:txBody>
      </p:sp>
    </p:spTree>
    <p:extLst>
      <p:ext uri="{BB962C8B-B14F-4D97-AF65-F5344CB8AC3E}">
        <p14:creationId xmlns:p14="http://schemas.microsoft.com/office/powerpoint/2010/main" val="167264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CEED58-6694-4570-B105-E70D206BA1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4C7D2A-9580-4140-9AAC-D12756E99C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77F91D-4F38-4CEB-AEDF-924B46BBB3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529480-9F0E-4BB1-A800-10CF79A9ABCE}" type="datetimeFigureOut">
              <a:rPr lang="en-GB" smtClean="0"/>
              <a:t>16/04/2024</a:t>
            </a:fld>
            <a:endParaRPr lang="en-GB"/>
          </a:p>
        </p:txBody>
      </p:sp>
      <p:sp>
        <p:nvSpPr>
          <p:cNvPr id="5" name="Footer Placeholder 4">
            <a:extLst>
              <a:ext uri="{FF2B5EF4-FFF2-40B4-BE49-F238E27FC236}">
                <a16:creationId xmlns:a16="http://schemas.microsoft.com/office/drawing/2014/main" id="{33C508CB-8539-406C-BA6E-A470CC60B1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5642FBF-2B51-461E-93EC-77917BD3A4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78CA4-4CEE-4938-BC10-55976642E945}" type="slidenum">
              <a:rPr lang="en-GB" smtClean="0"/>
              <a:t>‹#›</a:t>
            </a:fld>
            <a:endParaRPr lang="en-GB"/>
          </a:p>
        </p:txBody>
      </p:sp>
    </p:spTree>
    <p:extLst>
      <p:ext uri="{BB962C8B-B14F-4D97-AF65-F5344CB8AC3E}">
        <p14:creationId xmlns:p14="http://schemas.microsoft.com/office/powerpoint/2010/main" val="2321925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etect-inc.com/" TargetMode="External"/><Relationship Id="rId7"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hyperlink" Target="http://www.dronewatcher.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6.png"/><Relationship Id="rId2" Type="http://schemas.openxmlformats.org/officeDocument/2006/relationships/hyperlink" Target="Go%20to%20www.usahas.com" TargetMode="Externa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8.png"/><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hyperlink" Target="http://www.usahas.com/"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hyperlink" Target="http://www.detect-inc.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9.xml.rels><?xml version="1.0" encoding="UTF-8" standalone="yes"?>
<Relationships xmlns="http://schemas.openxmlformats.org/package/2006/relationships"><Relationship Id="rId3" Type="http://schemas.openxmlformats.org/officeDocument/2006/relationships/hyperlink" Target="http://www.detect-inc.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dronewatcher.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hyperlink" Target="https://www.usahas.com/"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58B1AEA-5AF6-430A-BBE4-B7C9389FB535}"/>
              </a:ext>
            </a:extLst>
          </p:cNvPr>
          <p:cNvSpPr>
            <a:spLocks noGrp="1"/>
          </p:cNvSpPr>
          <p:nvPr>
            <p:ph type="subTitle" idx="1"/>
          </p:nvPr>
        </p:nvSpPr>
        <p:spPr>
          <a:xfrm>
            <a:off x="1" y="2024906"/>
            <a:ext cx="12191998" cy="1347467"/>
          </a:xfrm>
        </p:spPr>
        <p:txBody>
          <a:bodyPr>
            <a:noAutofit/>
          </a:bodyPr>
          <a:lstStyle/>
          <a:p>
            <a:r>
              <a:rPr lang="en-GB" sz="4400" dirty="0">
                <a:solidFill>
                  <a:schemeClr val="bg1">
                    <a:lumMod val="65000"/>
                  </a:schemeClr>
                </a:solidFill>
                <a:latin typeface="Impact" panose="020B0806030902050204" pitchFamily="34" charset="0"/>
              </a:rPr>
              <a:t>AVIAN HAZARD ADVISORY SYSTEM (AHAS)</a:t>
            </a:r>
          </a:p>
          <a:p>
            <a:r>
              <a:rPr lang="en-GB" sz="4400" dirty="0">
                <a:solidFill>
                  <a:schemeClr val="bg1"/>
                </a:solidFill>
                <a:latin typeface="Impact" panose="020B0806030902050204" pitchFamily="34" charset="0"/>
              </a:rPr>
              <a:t>TRAINING</a:t>
            </a:r>
          </a:p>
        </p:txBody>
      </p:sp>
      <p:pic>
        <p:nvPicPr>
          <p:cNvPr id="5" name="Picture 4">
            <a:extLst>
              <a:ext uri="{FF2B5EF4-FFF2-40B4-BE49-F238E27FC236}">
                <a16:creationId xmlns:a16="http://schemas.microsoft.com/office/drawing/2014/main" id="{4485B62B-C8A8-4A49-8688-F4FA3E77464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8908" y="412387"/>
            <a:ext cx="3530850" cy="1360848"/>
          </a:xfrm>
          <a:prstGeom prst="rect">
            <a:avLst/>
          </a:prstGeom>
        </p:spPr>
      </p:pic>
      <p:cxnSp>
        <p:nvCxnSpPr>
          <p:cNvPr id="8" name="Straight Connector 7">
            <a:extLst>
              <a:ext uri="{FF2B5EF4-FFF2-40B4-BE49-F238E27FC236}">
                <a16:creationId xmlns:a16="http://schemas.microsoft.com/office/drawing/2014/main" id="{4231D221-1F23-4297-9C84-6A9FDDA41193}"/>
              </a:ext>
            </a:extLst>
          </p:cNvPr>
          <p:cNvCxnSpPr/>
          <p:nvPr/>
        </p:nvCxnSpPr>
        <p:spPr>
          <a:xfrm>
            <a:off x="0" y="5603846"/>
            <a:ext cx="12192000" cy="0"/>
          </a:xfrm>
          <a:prstGeom prst="line">
            <a:avLst/>
          </a:prstGeom>
          <a:ln w="57150">
            <a:solidFill>
              <a:srgbClr val="00308F"/>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36C64E-2CC6-4AF2-A723-6BA112F88A4F}"/>
              </a:ext>
            </a:extLst>
          </p:cNvPr>
          <p:cNvSpPr txBox="1"/>
          <p:nvPr/>
        </p:nvSpPr>
        <p:spPr>
          <a:xfrm>
            <a:off x="1397" y="5873691"/>
            <a:ext cx="12191999" cy="738664"/>
          </a:xfrm>
          <a:prstGeom prst="rect">
            <a:avLst/>
          </a:prstGeom>
          <a:noFill/>
        </p:spPr>
        <p:txBody>
          <a:bodyPr wrap="square" rtlCol="0">
            <a:spAutoFit/>
          </a:bodyPr>
          <a:lstStyle/>
          <a:p>
            <a:pPr algn="ctr"/>
            <a:r>
              <a:rPr lang="en-GB" sz="1400" dirty="0">
                <a:solidFill>
                  <a:schemeClr val="bg1"/>
                </a:solidFill>
                <a:latin typeface="Myriad Pro" panose="020B0503030403020204" pitchFamily="34" charset="0"/>
              </a:rPr>
              <a:t>Florida : California : Hawaii : Calgary : London : </a:t>
            </a:r>
            <a:r>
              <a:rPr lang="en-GB" sz="1400" dirty="0" err="1">
                <a:solidFill>
                  <a:schemeClr val="bg1"/>
                </a:solidFill>
                <a:latin typeface="Myriad Pro" panose="020B0503030403020204" pitchFamily="34" charset="0"/>
              </a:rPr>
              <a:t>Bejing</a:t>
            </a:r>
            <a:endParaRPr lang="en-GB" sz="1400" dirty="0">
              <a:solidFill>
                <a:schemeClr val="bg1"/>
              </a:solidFill>
              <a:latin typeface="Myriad Pro" panose="020B0503030403020204" pitchFamily="34" charset="0"/>
            </a:endParaRPr>
          </a:p>
          <a:p>
            <a:pPr algn="ctr"/>
            <a:r>
              <a:rPr lang="en-GB" sz="1400" b="1" dirty="0">
                <a:solidFill>
                  <a:schemeClr val="bg1">
                    <a:lumMod val="65000"/>
                  </a:schemeClr>
                </a:solidFill>
                <a:latin typeface="Myriad Pro" panose="020B0503030403020204" pitchFamily="34" charset="0"/>
                <a:hlinkClick r:id="rId3">
                  <a:extLst>
                    <a:ext uri="{A12FA001-AC4F-418D-AE19-62706E023703}">
                      <ahyp:hlinkClr xmlns:ahyp="http://schemas.microsoft.com/office/drawing/2018/hyperlinkcolor" val="tx"/>
                    </a:ext>
                  </a:extLst>
                </a:hlinkClick>
              </a:rPr>
              <a:t>www.detect-inc.com</a:t>
            </a:r>
            <a:r>
              <a:rPr lang="en-GB" sz="1400" b="1" dirty="0">
                <a:solidFill>
                  <a:schemeClr val="bg1">
                    <a:lumMod val="65000"/>
                  </a:schemeClr>
                </a:solidFill>
                <a:latin typeface="Myriad Pro" panose="020B0503030403020204" pitchFamily="34" charset="0"/>
              </a:rPr>
              <a:t>     </a:t>
            </a:r>
            <a:r>
              <a:rPr lang="en-GB" sz="1400" b="1" dirty="0">
                <a:solidFill>
                  <a:schemeClr val="bg1">
                    <a:lumMod val="65000"/>
                  </a:schemeClr>
                </a:solidFill>
                <a:latin typeface="Myriad Pro" panose="020B0503030403020204" pitchFamily="34" charset="0"/>
                <a:hlinkClick r:id="rId4">
                  <a:extLst>
                    <a:ext uri="{A12FA001-AC4F-418D-AE19-62706E023703}">
                      <ahyp:hlinkClr xmlns:ahyp="http://schemas.microsoft.com/office/drawing/2018/hyperlinkcolor" val="tx"/>
                    </a:ext>
                  </a:extLst>
                </a:hlinkClick>
              </a:rPr>
              <a:t>www.dronewatcher.com</a:t>
            </a:r>
            <a:r>
              <a:rPr lang="en-GB" sz="1400" b="1" dirty="0">
                <a:solidFill>
                  <a:schemeClr val="bg1">
                    <a:lumMod val="65000"/>
                  </a:schemeClr>
                </a:solidFill>
                <a:latin typeface="Myriad Pro" panose="020B0503030403020204" pitchFamily="34" charset="0"/>
              </a:rPr>
              <a:t> </a:t>
            </a:r>
          </a:p>
          <a:p>
            <a:pPr algn="ctr"/>
            <a:r>
              <a:rPr lang="en-GB" sz="1400" dirty="0">
                <a:solidFill>
                  <a:schemeClr val="bg1"/>
                </a:solidFill>
                <a:latin typeface="Myriad Pro" panose="020B0503030403020204" pitchFamily="34" charset="0"/>
              </a:rPr>
              <a:t>Copyright 2022, DeTect, Inc, All Rights Reserved</a:t>
            </a:r>
          </a:p>
        </p:txBody>
      </p:sp>
      <p:pic>
        <p:nvPicPr>
          <p:cNvPr id="7" name="Google Shape;301;p30" descr="BASH Logo.jpg">
            <a:extLst>
              <a:ext uri="{FF2B5EF4-FFF2-40B4-BE49-F238E27FC236}">
                <a16:creationId xmlns:a16="http://schemas.microsoft.com/office/drawing/2014/main" id="{A369FC69-9533-2B58-4FB8-E60C091DE9CA}"/>
              </a:ext>
            </a:extLst>
          </p:cNvPr>
          <p:cNvPicPr preferRelativeResize="0"/>
          <p:nvPr/>
        </p:nvPicPr>
        <p:blipFill rotWithShape="1">
          <a:blip r:embed="rId5">
            <a:alphaModFix/>
          </a:blip>
          <a:srcRect/>
          <a:stretch/>
        </p:blipFill>
        <p:spPr>
          <a:xfrm>
            <a:off x="2549092" y="3490117"/>
            <a:ext cx="1900063" cy="2002984"/>
          </a:xfrm>
          <a:prstGeom prst="rect">
            <a:avLst/>
          </a:prstGeom>
          <a:noFill/>
          <a:ln>
            <a:noFill/>
          </a:ln>
        </p:spPr>
      </p:pic>
      <p:pic>
        <p:nvPicPr>
          <p:cNvPr id="10" name="Picture 9">
            <a:extLst>
              <a:ext uri="{FF2B5EF4-FFF2-40B4-BE49-F238E27FC236}">
                <a16:creationId xmlns:a16="http://schemas.microsoft.com/office/drawing/2014/main" id="{26B2FCEA-BDAA-7918-2A56-5D7BDA53128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30776" y="3640609"/>
            <a:ext cx="1662573" cy="1640405"/>
          </a:xfrm>
          <a:prstGeom prst="rect">
            <a:avLst/>
          </a:prstGeom>
        </p:spPr>
      </p:pic>
      <p:grpSp>
        <p:nvGrpSpPr>
          <p:cNvPr id="14" name="Group 13">
            <a:extLst>
              <a:ext uri="{FF2B5EF4-FFF2-40B4-BE49-F238E27FC236}">
                <a16:creationId xmlns:a16="http://schemas.microsoft.com/office/drawing/2014/main" id="{5CC3F46C-E6C0-1030-228B-A532679C87BC}"/>
              </a:ext>
            </a:extLst>
          </p:cNvPr>
          <p:cNvGrpSpPr/>
          <p:nvPr/>
        </p:nvGrpSpPr>
        <p:grpSpPr>
          <a:xfrm>
            <a:off x="4790114" y="3765816"/>
            <a:ext cx="2667699" cy="1384999"/>
            <a:chOff x="1224793" y="3540154"/>
            <a:chExt cx="2843868" cy="1476461"/>
          </a:xfrm>
        </p:grpSpPr>
        <p:sp>
          <p:nvSpPr>
            <p:cNvPr id="13" name="Rectangle 12">
              <a:extLst>
                <a:ext uri="{FF2B5EF4-FFF2-40B4-BE49-F238E27FC236}">
                  <a16:creationId xmlns:a16="http://schemas.microsoft.com/office/drawing/2014/main" id="{8FFDE9C0-5468-CDCA-1612-22EA8F73673A}"/>
                </a:ext>
              </a:extLst>
            </p:cNvPr>
            <p:cNvSpPr/>
            <p:nvPr/>
          </p:nvSpPr>
          <p:spPr>
            <a:xfrm>
              <a:off x="1224793" y="3540154"/>
              <a:ext cx="2843868" cy="1476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Text&#10;&#10;Description automatically generated">
              <a:extLst>
                <a:ext uri="{FF2B5EF4-FFF2-40B4-BE49-F238E27FC236}">
                  <a16:creationId xmlns:a16="http://schemas.microsoft.com/office/drawing/2014/main" id="{9B6AF6DD-19A0-3CF0-CA90-7AB63F1C18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2599" y="3764826"/>
              <a:ext cx="2448255" cy="1027116"/>
            </a:xfrm>
            <a:prstGeom prst="rect">
              <a:avLst/>
            </a:prstGeom>
          </p:spPr>
        </p:pic>
      </p:grpSp>
    </p:spTree>
    <p:extLst>
      <p:ext uri="{BB962C8B-B14F-4D97-AF65-F5344CB8AC3E}">
        <p14:creationId xmlns:p14="http://schemas.microsoft.com/office/powerpoint/2010/main" val="2037917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computer screen&#10;&#10;Description automatically generated">
            <a:extLst>
              <a:ext uri="{FF2B5EF4-FFF2-40B4-BE49-F238E27FC236}">
                <a16:creationId xmlns:a16="http://schemas.microsoft.com/office/drawing/2014/main" id="{014AA81C-91A6-DC39-408B-A72B4D0E62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556" y="2480556"/>
            <a:ext cx="5288738" cy="2819644"/>
          </a:xfrm>
          <a:prstGeom prst="rect">
            <a:avLst/>
          </a:prstGeom>
        </p:spPr>
      </p:pic>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6600553" y="1479816"/>
            <a:ext cx="4499663"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AHAS plus table opens in a new window</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Hazards and alternate routes will still display (not shown)</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Displays selected hour and the next 3 hours</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NEXRAD risk is only available for the current hour</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Shows driving model and overall risk (color coded) for all 4 hours</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Shows selected area and NEXRAD data in Google Map display</a:t>
            </a:r>
          </a:p>
          <a:p>
            <a:pPr>
              <a:spcBef>
                <a:spcPts val="0"/>
              </a:spcBef>
              <a:buClr>
                <a:srgbClr val="00308F"/>
              </a:buClr>
            </a:pPr>
            <a:endParaRPr lang="en-GB" sz="20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6</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AHAS PLUS</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02A5BC38-B3B5-E41B-ECB3-8B778110EE51}"/>
              </a:ext>
            </a:extLst>
          </p:cNvPr>
          <p:cNvPicPr preferRelativeResize="0"/>
          <p:nvPr/>
        </p:nvPicPr>
        <p:blipFill rotWithShape="1">
          <a:blip r:embed="rId4">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16C8DA01-B5C9-6B85-A8FB-AF68B3C248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C0AC847C-E931-239B-F415-4B4565F1D2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27" name="Arrow: Right 26">
            <a:extLst>
              <a:ext uri="{FF2B5EF4-FFF2-40B4-BE49-F238E27FC236}">
                <a16:creationId xmlns:a16="http://schemas.microsoft.com/office/drawing/2014/main" id="{DD48219F-AF5E-9C5C-2FC4-518216F597A5}"/>
              </a:ext>
            </a:extLst>
          </p:cNvPr>
          <p:cNvSpPr/>
          <p:nvPr/>
        </p:nvSpPr>
        <p:spPr>
          <a:xfrm rot="5400000">
            <a:off x="589792" y="2404296"/>
            <a:ext cx="840794" cy="228900"/>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9E8502-7F91-B833-4EAA-FC5C4F80CFF0}"/>
              </a:ext>
            </a:extLst>
          </p:cNvPr>
          <p:cNvSpPr txBox="1"/>
          <p:nvPr/>
        </p:nvSpPr>
        <p:spPr>
          <a:xfrm>
            <a:off x="217436" y="1477183"/>
            <a:ext cx="4764947" cy="646331"/>
          </a:xfrm>
          <a:prstGeom prst="rect">
            <a:avLst/>
          </a:prstGeom>
          <a:noFill/>
        </p:spPr>
        <p:txBody>
          <a:bodyPr wrap="square" rtlCol="0">
            <a:spAutoFit/>
          </a:bodyPr>
          <a:lstStyle/>
          <a:p>
            <a:r>
              <a:rPr lang="en-GB" sz="1800" dirty="0">
                <a:solidFill>
                  <a:srgbClr val="FE0000"/>
                </a:solidFill>
                <a:latin typeface="Myriad Pro" panose="020B0503030403020204" pitchFamily="34" charset="0"/>
                <a:ea typeface="Roboto Light" panose="02000000000000000000" pitchFamily="2" charset="0"/>
              </a:rPr>
              <a:t>Selected hour information</a:t>
            </a:r>
          </a:p>
          <a:p>
            <a:r>
              <a:rPr lang="en-GB" sz="1800" dirty="0">
                <a:solidFill>
                  <a:srgbClr val="FE0000"/>
                </a:solidFill>
                <a:latin typeface="Myriad Pro" panose="020B0503030403020204" pitchFamily="34" charset="0"/>
                <a:ea typeface="Roboto Light" panose="02000000000000000000" pitchFamily="2" charset="0"/>
              </a:rPr>
              <a:t>NEXRAD RISK, AHAS RISK, BASED ON, SOAR HT.</a:t>
            </a:r>
            <a:endParaRPr lang="en-GB" dirty="0">
              <a:solidFill>
                <a:srgbClr val="FE0000"/>
              </a:solidFill>
            </a:endParaRPr>
          </a:p>
        </p:txBody>
      </p:sp>
      <p:sp>
        <p:nvSpPr>
          <p:cNvPr id="33" name="Arrow: Right 32">
            <a:extLst>
              <a:ext uri="{FF2B5EF4-FFF2-40B4-BE49-F238E27FC236}">
                <a16:creationId xmlns:a16="http://schemas.microsoft.com/office/drawing/2014/main" id="{5A0914EC-F414-17E4-FD84-F43C7430E4F9}"/>
              </a:ext>
            </a:extLst>
          </p:cNvPr>
          <p:cNvSpPr/>
          <p:nvPr/>
        </p:nvSpPr>
        <p:spPr>
          <a:xfrm rot="16200000">
            <a:off x="546154" y="4447808"/>
            <a:ext cx="2184882"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Arrow: Right 33">
            <a:extLst>
              <a:ext uri="{FF2B5EF4-FFF2-40B4-BE49-F238E27FC236}">
                <a16:creationId xmlns:a16="http://schemas.microsoft.com/office/drawing/2014/main" id="{B56FCB49-0065-0C29-506E-DE7B8418A091}"/>
              </a:ext>
            </a:extLst>
          </p:cNvPr>
          <p:cNvSpPr/>
          <p:nvPr/>
        </p:nvSpPr>
        <p:spPr>
          <a:xfrm rot="16200000">
            <a:off x="1270678" y="4511859"/>
            <a:ext cx="2184883"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2A118759-8414-0AFF-4379-F364F54DBB27}"/>
              </a:ext>
            </a:extLst>
          </p:cNvPr>
          <p:cNvSpPr/>
          <p:nvPr/>
        </p:nvSpPr>
        <p:spPr>
          <a:xfrm rot="16200000">
            <a:off x="1993185" y="4511860"/>
            <a:ext cx="2184882"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FBE81CE-9B5D-EFAF-21F9-CB6011121283}"/>
              </a:ext>
            </a:extLst>
          </p:cNvPr>
          <p:cNvSpPr txBox="1"/>
          <p:nvPr/>
        </p:nvSpPr>
        <p:spPr>
          <a:xfrm>
            <a:off x="1642189" y="5725379"/>
            <a:ext cx="1560432" cy="369332"/>
          </a:xfrm>
          <a:prstGeom prst="rect">
            <a:avLst/>
          </a:prstGeom>
          <a:noFill/>
        </p:spPr>
        <p:txBody>
          <a:bodyPr wrap="square" rtlCol="0">
            <a:spAutoFit/>
          </a:bodyPr>
          <a:lstStyle/>
          <a:p>
            <a:r>
              <a:rPr lang="en-GB" sz="1800" dirty="0">
                <a:solidFill>
                  <a:srgbClr val="FE0000"/>
                </a:solidFill>
                <a:latin typeface="Myriad Pro" panose="020B0503030403020204" pitchFamily="34" charset="0"/>
                <a:ea typeface="Roboto Light" panose="02000000000000000000" pitchFamily="2" charset="0"/>
              </a:rPr>
              <a:t>Next 3 hours</a:t>
            </a:r>
            <a:endParaRPr lang="en-GB" dirty="0">
              <a:solidFill>
                <a:srgbClr val="FE0000"/>
              </a:solidFill>
            </a:endParaRPr>
          </a:p>
        </p:txBody>
      </p:sp>
    </p:spTree>
    <p:extLst>
      <p:ext uri="{BB962C8B-B14F-4D97-AF65-F5344CB8AC3E}">
        <p14:creationId xmlns:p14="http://schemas.microsoft.com/office/powerpoint/2010/main" val="3620105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oogle Shape;205;p11">
            <a:extLst>
              <a:ext uri="{FF2B5EF4-FFF2-40B4-BE49-F238E27FC236}">
                <a16:creationId xmlns:a16="http://schemas.microsoft.com/office/drawing/2014/main" id="{E5FD9E1F-D6D7-9FBC-D94A-75365FFD6170}"/>
              </a:ext>
            </a:extLst>
          </p:cNvPr>
          <p:cNvPicPr preferRelativeResize="0"/>
          <p:nvPr/>
        </p:nvPicPr>
        <p:blipFill>
          <a:blip r:embed="rId2">
            <a:extLst>
              <a:ext uri="{28A0092B-C50C-407E-A947-70E740481C1C}">
                <a14:useLocalDpi xmlns:a14="http://schemas.microsoft.com/office/drawing/2010/main" val="0"/>
              </a:ext>
            </a:extLst>
          </a:blip>
          <a:srcRect/>
          <a:stretch/>
        </p:blipFill>
        <p:spPr>
          <a:xfrm>
            <a:off x="1091857" y="1716326"/>
            <a:ext cx="4431929" cy="4328294"/>
          </a:xfrm>
          <a:prstGeom prst="rect">
            <a:avLst/>
          </a:prstGeom>
          <a:noFill/>
          <a:ln w="12700" cap="flat" cmpd="sng">
            <a:solidFill>
              <a:schemeClr val="bg1">
                <a:lumMod val="75000"/>
              </a:schemeClr>
            </a:solidFill>
            <a:prstDash val="solid"/>
            <a:miter lim="800000"/>
            <a:headEnd type="none" w="sm" len="sm"/>
            <a:tailEnd type="none" w="sm" len="sm"/>
          </a:ln>
        </p:spPr>
      </p:pic>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6600553" y="1479816"/>
            <a:ext cx="4499663" cy="4860368"/>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Google Map is  available for unit- specific pages, but they may be very slow depending on the number of areas.</a:t>
            </a:r>
          </a:p>
          <a:p>
            <a:pPr marL="342900" indent="-342900">
              <a:spcBef>
                <a:spcPts val="0"/>
              </a:spcBef>
              <a:buClr>
                <a:srgbClr val="00308F"/>
              </a:buClr>
              <a:buFont typeface="Wingdings" panose="05000000000000000000" pitchFamily="2" charset="2"/>
              <a:buChar char="§"/>
            </a:pPr>
            <a:endParaRPr lang="en-GB" sz="20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Search Criteria: VR025, route color  based on current risk.  Automatically updates every 6 minutes (</a:t>
            </a:r>
            <a:r>
              <a:rPr lang="en-GB" sz="2000" b="1" dirty="0">
                <a:solidFill>
                  <a:srgbClr val="FE0000"/>
                </a:solidFill>
                <a:latin typeface="Myriad Pro" panose="020B0503030403020204" pitchFamily="34" charset="0"/>
                <a:ea typeface="Roboto Light" panose="02000000000000000000" pitchFamily="2" charset="0"/>
              </a:rPr>
              <a:t>1</a:t>
            </a:r>
            <a:r>
              <a:rPr lang="en-GB" sz="2000" dirty="0">
                <a:latin typeface="Myriad Pro" panose="020B0503030403020204" pitchFamily="34" charset="0"/>
                <a:ea typeface="Roboto Light" panose="02000000000000000000" pitchFamily="2" charset="0"/>
              </a:rPr>
              <a:t>).</a:t>
            </a:r>
          </a:p>
          <a:p>
            <a:pPr marL="342900" indent="-342900">
              <a:spcBef>
                <a:spcPts val="0"/>
              </a:spcBef>
              <a:buClr>
                <a:srgbClr val="00308F"/>
              </a:buClr>
              <a:buFont typeface="Wingdings" panose="05000000000000000000" pitchFamily="2" charset="2"/>
              <a:buChar char="§"/>
            </a:pPr>
            <a:endParaRPr lang="en-GB" sz="20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Standard Google Map features include pan, zoom and map view or satellite view(</a:t>
            </a:r>
            <a:r>
              <a:rPr lang="en-GB" sz="2000" b="1" dirty="0">
                <a:solidFill>
                  <a:srgbClr val="FE0000"/>
                </a:solidFill>
                <a:latin typeface="Myriad Pro" panose="020B0503030403020204" pitchFamily="34" charset="0"/>
                <a:ea typeface="Roboto Light" panose="02000000000000000000" pitchFamily="2" charset="0"/>
              </a:rPr>
              <a:t>2</a:t>
            </a:r>
            <a:r>
              <a:rPr lang="en-GB" sz="2000" dirty="0">
                <a:latin typeface="Myriad Pro" panose="020B0503030403020204" pitchFamily="34" charset="0"/>
                <a:ea typeface="Roboto Light" panose="02000000000000000000" pitchFamily="2" charset="0"/>
              </a:rPr>
              <a:t>).</a:t>
            </a:r>
          </a:p>
          <a:p>
            <a:pPr marL="342900" indent="-342900">
              <a:spcBef>
                <a:spcPts val="0"/>
              </a:spcBef>
              <a:buClr>
                <a:srgbClr val="00308F"/>
              </a:buClr>
              <a:buFont typeface="Wingdings" panose="05000000000000000000" pitchFamily="2" charset="2"/>
              <a:buChar char="§"/>
            </a:pPr>
            <a:endParaRPr lang="en-GB" sz="20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Various layers available in the “options” drop down box (</a:t>
            </a:r>
            <a:r>
              <a:rPr lang="en-GB" sz="2000" b="1" dirty="0">
                <a:solidFill>
                  <a:srgbClr val="FE0000"/>
                </a:solidFill>
                <a:latin typeface="Myriad Pro" panose="020B0503030403020204" pitchFamily="34" charset="0"/>
                <a:ea typeface="Roboto Light" panose="02000000000000000000" pitchFamily="2" charset="0"/>
              </a:rPr>
              <a:t>3</a:t>
            </a:r>
            <a:r>
              <a:rPr lang="en-GB" sz="2000" dirty="0">
                <a:latin typeface="Myriad Pro" panose="020B0503030403020204" pitchFamily="34" charset="0"/>
                <a:ea typeface="Roboto Light" panose="02000000000000000000" pitchFamily="2" charset="0"/>
              </a:rPr>
              <a:t>).</a:t>
            </a:r>
          </a:p>
          <a:p>
            <a:pPr marL="342900" indent="-342900">
              <a:spcBef>
                <a:spcPts val="0"/>
              </a:spcBef>
              <a:buClr>
                <a:srgbClr val="00308F"/>
              </a:buClr>
              <a:buFont typeface="Wingdings" panose="05000000000000000000" pitchFamily="2" charset="2"/>
              <a:buChar char="§"/>
            </a:pPr>
            <a:endParaRPr lang="en-GB" sz="20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NEXRAD imagery available for stations within range (</a:t>
            </a:r>
            <a:r>
              <a:rPr lang="en-GB" sz="2000" b="1" dirty="0">
                <a:solidFill>
                  <a:srgbClr val="FF0000"/>
                </a:solidFill>
                <a:latin typeface="Myriad Pro" panose="020B0503030403020204" pitchFamily="34" charset="0"/>
                <a:ea typeface="Roboto Light" panose="02000000000000000000" pitchFamily="2" charset="0"/>
              </a:rPr>
              <a:t>4</a:t>
            </a:r>
            <a:r>
              <a:rPr lang="en-GB" sz="2000" dirty="0">
                <a:latin typeface="Myriad Pro" panose="020B0503030403020204" pitchFamily="34" charset="0"/>
                <a:ea typeface="Roboto Light" panose="02000000000000000000" pitchFamily="2" charset="0"/>
              </a:rPr>
              <a:t>). </a:t>
            </a:r>
          </a:p>
          <a:p>
            <a:pPr>
              <a:spcBef>
                <a:spcPts val="0"/>
              </a:spcBef>
              <a:buClr>
                <a:srgbClr val="00308F"/>
              </a:buClr>
            </a:pPr>
            <a:endParaRPr lang="en-GB" sz="20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6</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MAP OUTPUT</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02A5BC38-B3B5-E41B-ECB3-8B778110EE51}"/>
              </a:ext>
            </a:extLst>
          </p:cNvPr>
          <p:cNvPicPr preferRelativeResize="0"/>
          <p:nvPr/>
        </p:nvPicPr>
        <p:blipFill rotWithShape="1">
          <a:blip r:embed="rId4">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16C8DA01-B5C9-6B85-A8FB-AF68B3C248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C0AC847C-E931-239B-F415-4B4565F1D2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22" name="Arrow: Right 21">
            <a:extLst>
              <a:ext uri="{FF2B5EF4-FFF2-40B4-BE49-F238E27FC236}">
                <a16:creationId xmlns:a16="http://schemas.microsoft.com/office/drawing/2014/main" id="{F0ED8C59-8315-6905-3001-2CE8AC19621B}"/>
              </a:ext>
            </a:extLst>
          </p:cNvPr>
          <p:cNvSpPr/>
          <p:nvPr/>
        </p:nvSpPr>
        <p:spPr>
          <a:xfrm>
            <a:off x="716974" y="2936156"/>
            <a:ext cx="298502"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A129534-F887-A964-A25E-E152D39ACDAA}"/>
              </a:ext>
            </a:extLst>
          </p:cNvPr>
          <p:cNvSpPr txBox="1"/>
          <p:nvPr/>
        </p:nvSpPr>
        <p:spPr>
          <a:xfrm>
            <a:off x="387755" y="2868483"/>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2</a:t>
            </a:r>
            <a:endParaRPr lang="en-GB" b="1" dirty="0"/>
          </a:p>
        </p:txBody>
      </p:sp>
      <p:sp>
        <p:nvSpPr>
          <p:cNvPr id="38" name="TextBox 37">
            <a:extLst>
              <a:ext uri="{FF2B5EF4-FFF2-40B4-BE49-F238E27FC236}">
                <a16:creationId xmlns:a16="http://schemas.microsoft.com/office/drawing/2014/main" id="{987DD1C0-2F9A-EC18-9A82-360BE0E000B7}"/>
              </a:ext>
            </a:extLst>
          </p:cNvPr>
          <p:cNvSpPr txBox="1"/>
          <p:nvPr/>
        </p:nvSpPr>
        <p:spPr>
          <a:xfrm>
            <a:off x="4167770" y="4743974"/>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1</a:t>
            </a:r>
            <a:endParaRPr lang="en-GB" b="1" dirty="0"/>
          </a:p>
        </p:txBody>
      </p:sp>
      <p:sp>
        <p:nvSpPr>
          <p:cNvPr id="28" name="TextBox 27">
            <a:extLst>
              <a:ext uri="{FF2B5EF4-FFF2-40B4-BE49-F238E27FC236}">
                <a16:creationId xmlns:a16="http://schemas.microsoft.com/office/drawing/2014/main" id="{43C50400-4D9B-C89C-D257-DF6A2B7D4759}"/>
              </a:ext>
            </a:extLst>
          </p:cNvPr>
          <p:cNvSpPr txBox="1"/>
          <p:nvPr/>
        </p:nvSpPr>
        <p:spPr>
          <a:xfrm>
            <a:off x="5078728" y="2158683"/>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3</a:t>
            </a:r>
            <a:endParaRPr lang="en-GB" b="1" dirty="0"/>
          </a:p>
        </p:txBody>
      </p:sp>
      <p:sp>
        <p:nvSpPr>
          <p:cNvPr id="3" name="TextBox 2">
            <a:extLst>
              <a:ext uri="{FF2B5EF4-FFF2-40B4-BE49-F238E27FC236}">
                <a16:creationId xmlns:a16="http://schemas.microsoft.com/office/drawing/2014/main" id="{D694833A-93BF-8538-8FC1-3C65824FC103}"/>
              </a:ext>
            </a:extLst>
          </p:cNvPr>
          <p:cNvSpPr txBox="1"/>
          <p:nvPr/>
        </p:nvSpPr>
        <p:spPr>
          <a:xfrm>
            <a:off x="3263439" y="3421680"/>
            <a:ext cx="331365" cy="369332"/>
          </a:xfrm>
          <a:prstGeom prst="rect">
            <a:avLst/>
          </a:prstGeom>
          <a:noFill/>
        </p:spPr>
        <p:txBody>
          <a:bodyPr wrap="square" rtlCol="0">
            <a:spAutoFit/>
          </a:bodyPr>
          <a:lstStyle/>
          <a:p>
            <a:r>
              <a:rPr lang="en-GB" b="1" dirty="0">
                <a:solidFill>
                  <a:srgbClr val="FE0000"/>
                </a:solidFill>
                <a:latin typeface="Myriad Pro" panose="020B0503030403020204" pitchFamily="34" charset="0"/>
                <a:ea typeface="Roboto Light" panose="02000000000000000000" pitchFamily="2" charset="0"/>
              </a:rPr>
              <a:t>4</a:t>
            </a:r>
            <a:endParaRPr lang="en-GB" b="1" dirty="0"/>
          </a:p>
        </p:txBody>
      </p:sp>
      <p:sp>
        <p:nvSpPr>
          <p:cNvPr id="4" name="Arrow: Right 3">
            <a:extLst>
              <a:ext uri="{FF2B5EF4-FFF2-40B4-BE49-F238E27FC236}">
                <a16:creationId xmlns:a16="http://schemas.microsoft.com/office/drawing/2014/main" id="{99AEFCC7-BD5A-2954-7A90-9A6A1A839B5F}"/>
              </a:ext>
            </a:extLst>
          </p:cNvPr>
          <p:cNvSpPr/>
          <p:nvPr/>
        </p:nvSpPr>
        <p:spPr>
          <a:xfrm rot="16200000">
            <a:off x="3099645" y="2962954"/>
            <a:ext cx="634775" cy="28267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AA2DDCE6-DD6D-F7EC-CA59-B578A7347B35}"/>
              </a:ext>
            </a:extLst>
          </p:cNvPr>
          <p:cNvSpPr/>
          <p:nvPr/>
        </p:nvSpPr>
        <p:spPr>
          <a:xfrm rot="5400000">
            <a:off x="4970222" y="2579193"/>
            <a:ext cx="499687" cy="28267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305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B431A423-A06B-853B-4E95-BF463DEA8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27" y="1479816"/>
            <a:ext cx="6595353" cy="3538383"/>
          </a:xfrm>
          <a:prstGeom prst="rect">
            <a:avLst/>
          </a:prstGeom>
        </p:spPr>
      </p:pic>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6843834" y="1479816"/>
            <a:ext cx="4499663" cy="495034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Search Criteria:  VR025, current hour</a:t>
            </a:r>
          </a:p>
          <a:p>
            <a:pPr marL="342900" indent="-342900">
              <a:spcBef>
                <a:spcPts val="0"/>
              </a:spcBef>
              <a:buClr>
                <a:srgbClr val="00308F"/>
              </a:buClr>
              <a:buFont typeface="Wingdings" panose="05000000000000000000" pitchFamily="2" charset="2"/>
              <a:buChar char="§"/>
            </a:pPr>
            <a:endParaRPr lang="en-GB" sz="20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Risk matches table results and auto updates every 6 minutes</a:t>
            </a:r>
          </a:p>
          <a:p>
            <a:pPr marL="342900" indent="-342900">
              <a:spcBef>
                <a:spcPts val="0"/>
              </a:spcBef>
              <a:buClr>
                <a:srgbClr val="00308F"/>
              </a:buClr>
              <a:buFont typeface="Wingdings" panose="05000000000000000000" pitchFamily="2" charset="2"/>
              <a:buChar char="§"/>
            </a:pPr>
            <a:endParaRPr lang="en-GB" sz="20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Hazards can be turned on or off, ON in this image (</a:t>
            </a:r>
            <a:r>
              <a:rPr lang="en-GB" sz="2000" b="1" dirty="0">
                <a:solidFill>
                  <a:srgbClr val="FE0000"/>
                </a:solidFill>
                <a:latin typeface="Myriad Pro" panose="020B0503030403020204" pitchFamily="34" charset="0"/>
                <a:ea typeface="Roboto Light" panose="02000000000000000000" pitchFamily="2" charset="0"/>
              </a:rPr>
              <a:t>1</a:t>
            </a:r>
            <a:r>
              <a:rPr lang="en-GB" sz="2000" dirty="0">
                <a:latin typeface="Myriad Pro" panose="020B0503030403020204" pitchFamily="34" charset="0"/>
                <a:ea typeface="Roboto Light" panose="02000000000000000000" pitchFamily="2" charset="0"/>
              </a:rPr>
              <a:t>)</a:t>
            </a:r>
          </a:p>
          <a:p>
            <a:pPr marL="342900" indent="-342900">
              <a:spcBef>
                <a:spcPts val="0"/>
              </a:spcBef>
              <a:buClr>
                <a:srgbClr val="00308F"/>
              </a:buClr>
              <a:buFont typeface="Wingdings" panose="05000000000000000000" pitchFamily="2" charset="2"/>
              <a:buChar char="§"/>
            </a:pPr>
            <a:endParaRPr lang="en-GB" sz="20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NEXRAD station data can be turned on or off for each station in range. On in this image (</a:t>
            </a:r>
            <a:r>
              <a:rPr lang="en-GB" sz="2000" b="1" dirty="0">
                <a:solidFill>
                  <a:srgbClr val="FE0000"/>
                </a:solidFill>
                <a:latin typeface="Myriad Pro" panose="020B0503030403020204" pitchFamily="34" charset="0"/>
                <a:ea typeface="Roboto Light" panose="02000000000000000000" pitchFamily="2" charset="0"/>
              </a:rPr>
              <a:t>2</a:t>
            </a:r>
            <a:r>
              <a:rPr lang="en-GB" sz="2000" dirty="0">
                <a:latin typeface="Myriad Pro" panose="020B0503030403020204" pitchFamily="34" charset="0"/>
                <a:ea typeface="Roboto Light" panose="02000000000000000000" pitchFamily="2" charset="0"/>
              </a:rPr>
              <a:t>)</a:t>
            </a:r>
          </a:p>
          <a:p>
            <a:pPr marL="342900" indent="-342900">
              <a:spcBef>
                <a:spcPts val="0"/>
              </a:spcBef>
              <a:buClr>
                <a:srgbClr val="00308F"/>
              </a:buClr>
              <a:buFont typeface="Wingdings" panose="05000000000000000000" pitchFamily="2" charset="2"/>
              <a:buChar char="§"/>
            </a:pPr>
            <a:endParaRPr lang="en-GB" sz="20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Route segment color defines warning level</a:t>
            </a:r>
          </a:p>
          <a:p>
            <a:pPr>
              <a:spcBef>
                <a:spcPts val="0"/>
              </a:spcBef>
              <a:buClr>
                <a:srgbClr val="00308F"/>
              </a:buClr>
            </a:pPr>
            <a:endParaRPr lang="en-GB" sz="2000" dirty="0">
              <a:latin typeface="Myriad Pro" panose="020B0503030403020204" pitchFamily="34" charset="0"/>
              <a:ea typeface="Roboto Light" panose="02000000000000000000" pitchFamily="2" charset="0"/>
            </a:endParaRPr>
          </a:p>
          <a:p>
            <a:pPr>
              <a:spcBef>
                <a:spcPts val="0"/>
              </a:spcBef>
              <a:buClr>
                <a:srgbClr val="00308F"/>
              </a:buClr>
            </a:pPr>
            <a:r>
              <a:rPr lang="en-GB" sz="2000" b="1" dirty="0">
                <a:solidFill>
                  <a:schemeClr val="accent6">
                    <a:lumMod val="75000"/>
                  </a:schemeClr>
                </a:solidFill>
                <a:latin typeface="Myriad Pro" panose="020B0503030403020204" pitchFamily="34" charset="0"/>
                <a:ea typeface="Roboto Light" panose="02000000000000000000" pitchFamily="2" charset="0"/>
              </a:rPr>
              <a:t>Green</a:t>
            </a:r>
            <a:r>
              <a:rPr lang="en-GB" sz="2000" b="1" dirty="0">
                <a:latin typeface="Myriad Pro" panose="020B0503030403020204" pitchFamily="34" charset="0"/>
                <a:ea typeface="Roboto Light" panose="02000000000000000000" pitchFamily="2" charset="0"/>
              </a:rPr>
              <a:t> = Low</a:t>
            </a:r>
          </a:p>
          <a:p>
            <a:pPr>
              <a:spcBef>
                <a:spcPts val="0"/>
              </a:spcBef>
              <a:buClr>
                <a:srgbClr val="00308F"/>
              </a:buClr>
            </a:pPr>
            <a:r>
              <a:rPr lang="en-GB" sz="2000" b="1" dirty="0">
                <a:solidFill>
                  <a:srgbClr val="FFC000"/>
                </a:solidFill>
                <a:latin typeface="Myriad Pro" panose="020B0503030403020204" pitchFamily="34" charset="0"/>
                <a:ea typeface="Roboto Light" panose="02000000000000000000" pitchFamily="2" charset="0"/>
              </a:rPr>
              <a:t>Yellow</a:t>
            </a:r>
            <a:r>
              <a:rPr lang="en-GB" sz="2000" b="1" dirty="0">
                <a:latin typeface="Myriad Pro" panose="020B0503030403020204" pitchFamily="34" charset="0"/>
                <a:ea typeface="Roboto Light" panose="02000000000000000000" pitchFamily="2" charset="0"/>
              </a:rPr>
              <a:t> = Moderate</a:t>
            </a:r>
          </a:p>
          <a:p>
            <a:pPr>
              <a:spcBef>
                <a:spcPts val="0"/>
              </a:spcBef>
              <a:buClr>
                <a:srgbClr val="00308F"/>
              </a:buClr>
            </a:pPr>
            <a:r>
              <a:rPr lang="en-GB" sz="2000" b="1" dirty="0">
                <a:solidFill>
                  <a:srgbClr val="FF0000"/>
                </a:solidFill>
                <a:latin typeface="Myriad Pro" panose="020B0503030403020204" pitchFamily="34" charset="0"/>
                <a:ea typeface="Roboto Light" panose="02000000000000000000" pitchFamily="2" charset="0"/>
              </a:rPr>
              <a:t>Red</a:t>
            </a:r>
            <a:r>
              <a:rPr lang="en-GB" sz="2000" b="1" dirty="0">
                <a:latin typeface="Myriad Pro" panose="020B0503030403020204" pitchFamily="34" charset="0"/>
                <a:ea typeface="Roboto Light" panose="02000000000000000000" pitchFamily="2" charset="0"/>
              </a:rPr>
              <a:t> = Severe</a:t>
            </a:r>
          </a:p>
          <a:p>
            <a:pPr>
              <a:spcBef>
                <a:spcPts val="0"/>
              </a:spcBef>
              <a:buClr>
                <a:srgbClr val="00308F"/>
              </a:buClr>
            </a:pPr>
            <a:endParaRPr lang="en-GB" sz="20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6</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GOOGLE EARTH OUTPUT</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02A5BC38-B3B5-E41B-ECB3-8B778110EE51}"/>
              </a:ext>
            </a:extLst>
          </p:cNvPr>
          <p:cNvPicPr preferRelativeResize="0"/>
          <p:nvPr/>
        </p:nvPicPr>
        <p:blipFill rotWithShape="1">
          <a:blip r:embed="rId4">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16C8DA01-B5C9-6B85-A8FB-AF68B3C248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C0AC847C-E931-239B-F415-4B4565F1D2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26" name="Arrow: Right 25">
            <a:extLst>
              <a:ext uri="{FF2B5EF4-FFF2-40B4-BE49-F238E27FC236}">
                <a16:creationId xmlns:a16="http://schemas.microsoft.com/office/drawing/2014/main" id="{07FCB46F-636D-2C0F-4346-B3639991E388}"/>
              </a:ext>
            </a:extLst>
          </p:cNvPr>
          <p:cNvSpPr/>
          <p:nvPr/>
        </p:nvSpPr>
        <p:spPr>
          <a:xfrm rot="10800000">
            <a:off x="848503" y="2573688"/>
            <a:ext cx="298502"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E726C33-5886-B339-D6A3-1F82151BA74D}"/>
              </a:ext>
            </a:extLst>
          </p:cNvPr>
          <p:cNvSpPr txBox="1"/>
          <p:nvPr/>
        </p:nvSpPr>
        <p:spPr>
          <a:xfrm>
            <a:off x="1147005" y="2506015"/>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1</a:t>
            </a:r>
            <a:endParaRPr lang="en-GB" b="1" dirty="0"/>
          </a:p>
        </p:txBody>
      </p:sp>
      <p:sp>
        <p:nvSpPr>
          <p:cNvPr id="30" name="Arrow: Right 29">
            <a:extLst>
              <a:ext uri="{FF2B5EF4-FFF2-40B4-BE49-F238E27FC236}">
                <a16:creationId xmlns:a16="http://schemas.microsoft.com/office/drawing/2014/main" id="{AC68C780-CBD4-F534-C9D1-1014B6DDE676}"/>
              </a:ext>
            </a:extLst>
          </p:cNvPr>
          <p:cNvSpPr/>
          <p:nvPr/>
        </p:nvSpPr>
        <p:spPr>
          <a:xfrm rot="16200000">
            <a:off x="320699" y="3226343"/>
            <a:ext cx="298502"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1FE5FD-30F3-69EE-4951-894A75237A72}"/>
              </a:ext>
            </a:extLst>
          </p:cNvPr>
          <p:cNvSpPr txBox="1"/>
          <p:nvPr/>
        </p:nvSpPr>
        <p:spPr>
          <a:xfrm>
            <a:off x="309661" y="3523722"/>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2</a:t>
            </a:r>
            <a:endParaRPr lang="en-GB" b="1" dirty="0"/>
          </a:p>
        </p:txBody>
      </p:sp>
    </p:spTree>
    <p:extLst>
      <p:ext uri="{BB962C8B-B14F-4D97-AF65-F5344CB8AC3E}">
        <p14:creationId xmlns:p14="http://schemas.microsoft.com/office/powerpoint/2010/main" val="2278273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24E197-140A-8BD0-4DB0-C271B416EDF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1323" y="1307204"/>
            <a:ext cx="5014998" cy="1219306"/>
          </a:xfrm>
          <a:prstGeom prst="rect">
            <a:avLst/>
          </a:prstGeom>
        </p:spPr>
      </p:pic>
      <p:pic>
        <p:nvPicPr>
          <p:cNvPr id="6" name="Picture 5" descr="A screenshot of a computer screen&#10;&#10;Description automatically generated">
            <a:extLst>
              <a:ext uri="{FF2B5EF4-FFF2-40B4-BE49-F238E27FC236}">
                <a16:creationId xmlns:a16="http://schemas.microsoft.com/office/drawing/2014/main" id="{4D5F1677-76A6-5BBC-95DF-460AAB9FE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61" y="3378731"/>
            <a:ext cx="5540220" cy="2537680"/>
          </a:xfrm>
          <a:prstGeom prst="rect">
            <a:avLst/>
          </a:prstGeom>
        </p:spPr>
      </p:pic>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6843834" y="1479816"/>
            <a:ext cx="4499663" cy="49503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Search Criteria:  VR025, hour 19</a:t>
            </a:r>
          </a:p>
          <a:p>
            <a:pPr marL="342900" indent="-342900">
              <a:spcBef>
                <a:spcPts val="0"/>
              </a:spcBef>
              <a:buClr>
                <a:srgbClr val="00308F"/>
              </a:buClr>
              <a:buFont typeface="Wingdings" panose="05000000000000000000" pitchFamily="2" charset="2"/>
              <a:buChar char="§"/>
            </a:pPr>
            <a:endParaRPr lang="en-GB" sz="2000" dirty="0">
              <a:solidFill>
                <a:srgbClr val="FF0000"/>
              </a:solidFill>
              <a:latin typeface="Myriad Pro" panose="020B0503030403020204" pitchFamily="34" charset="0"/>
              <a:ea typeface="Roboto Light" panose="02000000000000000000" pitchFamily="2" charset="0"/>
            </a:endParaRP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Use the dropdown box to select the specific time within the hour</a:t>
            </a:r>
            <a:r>
              <a:rPr lang="en-GB" sz="2000" dirty="0">
                <a:solidFill>
                  <a:srgbClr val="FF0000"/>
                </a:solidFill>
                <a:latin typeface="Myriad Pro" panose="020B0503030403020204" pitchFamily="34" charset="0"/>
                <a:ea typeface="Roboto Light" panose="02000000000000000000" pitchFamily="2" charset="0"/>
              </a:rPr>
              <a:t> (</a:t>
            </a:r>
            <a:r>
              <a:rPr lang="en-GB" sz="2000" b="1" dirty="0">
                <a:solidFill>
                  <a:srgbClr val="FF0000"/>
                </a:solidFill>
                <a:latin typeface="Myriad Pro" panose="020B0503030403020204" pitchFamily="34" charset="0"/>
                <a:ea typeface="Roboto Light" panose="02000000000000000000" pitchFamily="2" charset="0"/>
              </a:rPr>
              <a:t>1</a:t>
            </a:r>
            <a:r>
              <a:rPr lang="en-GB" sz="2000" dirty="0">
                <a:solidFill>
                  <a:srgbClr val="FF0000"/>
                </a:solidFill>
                <a:latin typeface="Myriad Pro" panose="020B0503030403020204" pitchFamily="34" charset="0"/>
                <a:ea typeface="Roboto Light" panose="02000000000000000000" pitchFamily="2" charset="0"/>
              </a:rPr>
              <a:t>)</a:t>
            </a:r>
            <a:r>
              <a:rPr lang="en-GB" sz="2000" dirty="0">
                <a:latin typeface="Myriad Pro" panose="020B0503030403020204" pitchFamily="34" charset="0"/>
                <a:ea typeface="Roboto Light" panose="02000000000000000000" pitchFamily="2" charset="0"/>
              </a:rPr>
              <a:t>.</a:t>
            </a:r>
          </a:p>
          <a:p>
            <a:pPr marL="342900" indent="-342900">
              <a:spcBef>
                <a:spcPts val="0"/>
              </a:spcBef>
              <a:buClr>
                <a:srgbClr val="00308F"/>
              </a:buClr>
              <a:buFont typeface="Wingdings" panose="05000000000000000000" pitchFamily="2" charset="2"/>
              <a:buChar char="§"/>
            </a:pPr>
            <a:endParaRPr lang="en-GB" sz="2000" dirty="0">
              <a:solidFill>
                <a:srgbClr val="FF0000"/>
              </a:solidFill>
              <a:latin typeface="Myriad Pro" panose="020B0503030403020204" pitchFamily="34" charset="0"/>
              <a:ea typeface="Roboto Light" panose="02000000000000000000" pitchFamily="2" charset="0"/>
            </a:endParaRP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Results show the same fields as the standard AHAS risk request.</a:t>
            </a:r>
          </a:p>
          <a:p>
            <a:pPr marL="342900" indent="-342900">
              <a:spcBef>
                <a:spcPts val="0"/>
              </a:spcBef>
              <a:buClr>
                <a:srgbClr val="00308F"/>
              </a:buClr>
              <a:buFont typeface="Wingdings" panose="05000000000000000000" pitchFamily="2" charset="2"/>
              <a:buChar char="§"/>
            </a:pPr>
            <a:endParaRPr lang="en-GB" sz="2000" dirty="0">
              <a:solidFill>
                <a:srgbClr val="FF0000"/>
              </a:solidFill>
              <a:latin typeface="Myriad Pro" panose="020B0503030403020204" pitchFamily="34" charset="0"/>
              <a:ea typeface="Roboto Light" panose="02000000000000000000" pitchFamily="2" charset="0"/>
            </a:endParaRPr>
          </a:p>
          <a:p>
            <a:pPr marL="342900" indent="-342900">
              <a:spcBef>
                <a:spcPts val="0"/>
              </a:spcBef>
              <a:buClr>
                <a:srgbClr val="00308F"/>
              </a:buClr>
              <a:buFont typeface="Wingdings" panose="05000000000000000000" pitchFamily="2" charset="2"/>
              <a:buChar char="§"/>
            </a:pPr>
            <a:endParaRPr lang="en-GB" sz="2000" dirty="0">
              <a:solidFill>
                <a:srgbClr val="FF0000"/>
              </a:solidFill>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6</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AHAS PAST</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02A5BC38-B3B5-E41B-ECB3-8B778110EE51}"/>
              </a:ext>
            </a:extLst>
          </p:cNvPr>
          <p:cNvPicPr preferRelativeResize="0"/>
          <p:nvPr/>
        </p:nvPicPr>
        <p:blipFill rotWithShape="1">
          <a:blip r:embed="rId5">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16C8DA01-B5C9-6B85-A8FB-AF68B3C248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C0AC847C-E931-239B-F415-4B4565F1D2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26" name="Arrow: Right 25">
            <a:extLst>
              <a:ext uri="{FF2B5EF4-FFF2-40B4-BE49-F238E27FC236}">
                <a16:creationId xmlns:a16="http://schemas.microsoft.com/office/drawing/2014/main" id="{07FCB46F-636D-2C0F-4346-B3639991E388}"/>
              </a:ext>
            </a:extLst>
          </p:cNvPr>
          <p:cNvSpPr/>
          <p:nvPr/>
        </p:nvSpPr>
        <p:spPr>
          <a:xfrm rot="10800000">
            <a:off x="3533227" y="1858900"/>
            <a:ext cx="298502"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E726C33-5886-B339-D6A3-1F82151BA74D}"/>
              </a:ext>
            </a:extLst>
          </p:cNvPr>
          <p:cNvSpPr txBox="1"/>
          <p:nvPr/>
        </p:nvSpPr>
        <p:spPr>
          <a:xfrm>
            <a:off x="3831729" y="1791227"/>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1</a:t>
            </a:r>
            <a:endParaRPr lang="en-GB" b="1" dirty="0"/>
          </a:p>
        </p:txBody>
      </p:sp>
    </p:spTree>
    <p:extLst>
      <p:ext uri="{BB962C8B-B14F-4D97-AF65-F5344CB8AC3E}">
        <p14:creationId xmlns:p14="http://schemas.microsoft.com/office/powerpoint/2010/main" val="4177264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260859"/>
              </a:buClr>
            </a:pPr>
            <a:endParaRPr lang="en-GB" sz="24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4</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RISK DETERMINATION</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50C1370-BFFD-3C50-7E54-3F4DFBCE8160}"/>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C2BC3F27-5E40-2599-E1FE-555E18887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D44EEC02-98DD-09B4-3136-1C992016C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16" name="Content Placeholder 2">
            <a:extLst>
              <a:ext uri="{FF2B5EF4-FFF2-40B4-BE49-F238E27FC236}">
                <a16:creationId xmlns:a16="http://schemas.microsoft.com/office/drawing/2014/main" id="{3CD1A9B0-5114-D7B1-1477-4EE12299945D}"/>
              </a:ext>
            </a:extLst>
          </p:cNvPr>
          <p:cNvSpPr txBox="1">
            <a:spLocks/>
          </p:cNvSpPr>
          <p:nvPr/>
        </p:nvSpPr>
        <p:spPr>
          <a:xfrm>
            <a:off x="1424363" y="1374191"/>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571500" indent="-571500">
              <a:spcBef>
                <a:spcPts val="0"/>
              </a:spcBef>
              <a:buClr>
                <a:srgbClr val="00308F"/>
              </a:buClr>
              <a:buFont typeface="Wingdings" panose="05000000000000000000" pitchFamily="2" charset="2"/>
              <a:buChar char="§"/>
            </a:pPr>
            <a:r>
              <a:rPr lang="en-GB" sz="2800" dirty="0">
                <a:latin typeface="Myriad Pro" panose="020B0503030403020204" pitchFamily="34" charset="0"/>
                <a:ea typeface="Roboto Light" panose="02000000000000000000" pitchFamily="2" charset="0"/>
              </a:rPr>
              <a:t>The AHAS risk is determined based on the highest risk between the soaring model and the NEXRAD risk</a:t>
            </a:r>
          </a:p>
          <a:p>
            <a:pPr marL="571500" indent="-571500">
              <a:spcBef>
                <a:spcPts val="0"/>
              </a:spcBef>
              <a:buClr>
                <a:srgbClr val="00308F"/>
              </a:buClr>
              <a:buFont typeface="Wingdings" panose="05000000000000000000" pitchFamily="2" charset="2"/>
              <a:buChar char="§"/>
            </a:pPr>
            <a:r>
              <a:rPr lang="en-GB" sz="2800" dirty="0">
                <a:latin typeface="Myriad Pro" panose="020B0503030403020204" pitchFamily="34" charset="0"/>
                <a:ea typeface="Roboto Light" panose="02000000000000000000" pitchFamily="2" charset="0"/>
              </a:rPr>
              <a:t>If both the NEXRAD risk and the soaring data are not available, the AHAS risk will be based on the NEXBAM</a:t>
            </a:r>
          </a:p>
          <a:p>
            <a:pPr marL="1028700" lvl="1" indent="-571500">
              <a:spcBef>
                <a:spcPts val="0"/>
              </a:spcBef>
              <a:buClr>
                <a:srgbClr val="00308F"/>
              </a:buClr>
              <a:buFont typeface="Wingdings" panose="05000000000000000000" pitchFamily="2" charset="2"/>
              <a:buChar char="Ø"/>
            </a:pPr>
            <a:r>
              <a:rPr lang="en-GB" sz="2400" dirty="0">
                <a:latin typeface="Myriad Pro" panose="020B0503030403020204" pitchFamily="34" charset="0"/>
                <a:ea typeface="Roboto Light" panose="02000000000000000000" pitchFamily="2" charset="0"/>
              </a:rPr>
              <a:t>If only the NEXRAD risk is missing the risk will be based on the highest risk between the soaring model and the NEXBAM</a:t>
            </a:r>
          </a:p>
          <a:p>
            <a:pPr marL="1028700" lvl="1" indent="-571500">
              <a:spcBef>
                <a:spcPts val="0"/>
              </a:spcBef>
              <a:buClr>
                <a:srgbClr val="00308F"/>
              </a:buClr>
              <a:buFont typeface="Wingdings" panose="05000000000000000000" pitchFamily="2" charset="2"/>
              <a:buChar char="Ø"/>
            </a:pPr>
            <a:r>
              <a:rPr lang="en-GB" sz="2400" dirty="0">
                <a:latin typeface="Myriad Pro" panose="020B0503030403020204" pitchFamily="34" charset="0"/>
                <a:ea typeface="Roboto Light" panose="02000000000000000000" pitchFamily="2" charset="0"/>
              </a:rPr>
              <a:t>If only the soaring data is missing, the AHAS risk will be based on the NEXRAD risk</a:t>
            </a:r>
          </a:p>
          <a:p>
            <a:pPr marL="571500" indent="-571500">
              <a:spcBef>
                <a:spcPts val="0"/>
              </a:spcBef>
              <a:buClr>
                <a:srgbClr val="00308F"/>
              </a:buClr>
              <a:buFont typeface="Wingdings" panose="05000000000000000000" pitchFamily="2" charset="2"/>
              <a:buChar char="§"/>
            </a:pPr>
            <a:r>
              <a:rPr lang="en-GB" sz="2800" dirty="0">
                <a:latin typeface="Myriad Pro" panose="020B0503030403020204" pitchFamily="34" charset="0"/>
                <a:ea typeface="Roboto Light" panose="02000000000000000000" pitchFamily="2" charset="0"/>
              </a:rPr>
              <a:t>Missing NEXRAD data will be indicated on the web page as “NO DATA” in the NEXRAD column</a:t>
            </a:r>
          </a:p>
          <a:p>
            <a:pPr marL="571500" indent="-571500">
              <a:spcBef>
                <a:spcPts val="0"/>
              </a:spcBef>
              <a:buClr>
                <a:srgbClr val="00308F"/>
              </a:buClr>
              <a:buFont typeface="Wingdings" panose="05000000000000000000" pitchFamily="2" charset="2"/>
              <a:buChar char="§"/>
            </a:pPr>
            <a:r>
              <a:rPr lang="en-GB" sz="2800" dirty="0">
                <a:latin typeface="Myriad Pro" panose="020B0503030403020204" pitchFamily="34" charset="0"/>
                <a:ea typeface="Roboto Light" panose="02000000000000000000" pitchFamily="2" charset="0"/>
              </a:rPr>
              <a:t>Missing soaring data will be indicated on the web page as “NO DATA” in the Height column</a:t>
            </a:r>
          </a:p>
        </p:txBody>
      </p:sp>
    </p:spTree>
    <p:extLst>
      <p:ext uri="{BB962C8B-B14F-4D97-AF65-F5344CB8AC3E}">
        <p14:creationId xmlns:p14="http://schemas.microsoft.com/office/powerpoint/2010/main" val="234015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260859"/>
              </a:buClr>
            </a:pPr>
            <a:endParaRPr lang="en-GB" sz="24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4</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CURRENT HOUR QUERY</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50C1370-BFFD-3C50-7E54-3F4DFBCE8160}"/>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C2BC3F27-5E40-2599-E1FE-555E18887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D44EEC02-98DD-09B4-3136-1C992016C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16" name="Content Placeholder 2">
            <a:extLst>
              <a:ext uri="{FF2B5EF4-FFF2-40B4-BE49-F238E27FC236}">
                <a16:creationId xmlns:a16="http://schemas.microsoft.com/office/drawing/2014/main" id="{3CD1A9B0-5114-D7B1-1477-4EE12299945D}"/>
              </a:ext>
            </a:extLst>
          </p:cNvPr>
          <p:cNvSpPr txBox="1">
            <a:spLocks/>
          </p:cNvSpPr>
          <p:nvPr/>
        </p:nvSpPr>
        <p:spPr>
          <a:xfrm>
            <a:off x="1424363" y="1374191"/>
            <a:ext cx="10137064" cy="49503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00308F"/>
              </a:buClr>
            </a:pPr>
            <a:r>
              <a:rPr lang="en-GB" sz="2800" b="1" dirty="0">
                <a:solidFill>
                  <a:srgbClr val="00308F"/>
                </a:solidFill>
                <a:latin typeface="Myriad Pro" panose="020B0503030403020204" pitchFamily="34" charset="0"/>
                <a:ea typeface="Roboto Light" panose="02000000000000000000" pitchFamily="2" charset="0"/>
              </a:rPr>
              <a:t>Current Condition Query</a:t>
            </a:r>
          </a:p>
          <a:p>
            <a:pPr>
              <a:spcBef>
                <a:spcPts val="0"/>
              </a:spcBef>
              <a:buClr>
                <a:srgbClr val="00308F"/>
              </a:buClr>
            </a:pPr>
            <a:endParaRPr lang="en-GB" sz="2000" b="1" dirty="0">
              <a:solidFill>
                <a:srgbClr val="00308F"/>
              </a:solidFill>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
            </a:pPr>
            <a:r>
              <a:rPr lang="en-GB" dirty="0">
                <a:latin typeface="Myriad Pro" panose="020B0503030403020204" pitchFamily="34" charset="0"/>
                <a:ea typeface="Roboto Light" panose="02000000000000000000" pitchFamily="2" charset="0"/>
              </a:rPr>
              <a:t>Uses NEXRAD weather radar system (updated every 6-10 minutes) to monitor large-scale migratory bird activity in the CONUS and Alaska</a:t>
            </a:r>
          </a:p>
          <a:p>
            <a:pPr marL="1028700" lvl="1" indent="-571500">
              <a:spcBef>
                <a:spcPts val="0"/>
              </a:spcBef>
              <a:buClr>
                <a:srgbClr val="00308F"/>
              </a:buClr>
              <a:buFont typeface="Wingdings" panose="05000000000000000000" pitchFamily="2" charset="2"/>
              <a:buChar char="§"/>
            </a:pPr>
            <a:r>
              <a:rPr lang="en-GB" dirty="0">
                <a:latin typeface="Myriad Pro" panose="020B0503030403020204" pitchFamily="34" charset="0"/>
                <a:ea typeface="Roboto Light" panose="02000000000000000000" pitchFamily="2" charset="0"/>
              </a:rPr>
              <a:t>Includes risk from soaring bird activity</a:t>
            </a:r>
          </a:p>
          <a:p>
            <a:pPr marL="1028700" lvl="1" indent="-571500">
              <a:spcBef>
                <a:spcPts val="0"/>
              </a:spcBef>
              <a:buClr>
                <a:srgbClr val="00308F"/>
              </a:buClr>
              <a:buFont typeface="Wingdings" panose="05000000000000000000" pitchFamily="2" charset="2"/>
              <a:buChar char="§"/>
            </a:pPr>
            <a:r>
              <a:rPr lang="en-GB" dirty="0">
                <a:latin typeface="Myriad Pro" panose="020B0503030403020204" pitchFamily="34" charset="0"/>
                <a:ea typeface="Roboto Light" panose="02000000000000000000" pitchFamily="2" charset="0"/>
              </a:rPr>
              <a:t>Risk displayed defaults to the most severe prediction model (NEXRAD or Soaring)</a:t>
            </a:r>
          </a:p>
          <a:p>
            <a:pPr marL="1485900" lvl="2" indent="-5715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Displayed thermal depth height offers maximum altitude and below where conditions are optimal for hazardous soaring birds to be present</a:t>
            </a:r>
          </a:p>
          <a:p>
            <a:pPr marL="1485900" lvl="2" indent="-5715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May use NEXBAM data if the NEXRAD risk is missing</a:t>
            </a:r>
          </a:p>
          <a:p>
            <a:pPr marL="1028700" lvl="1" indent="-571500">
              <a:spcBef>
                <a:spcPts val="0"/>
              </a:spcBef>
              <a:buClr>
                <a:srgbClr val="00308F"/>
              </a:buClr>
              <a:buFont typeface="Wingdings" panose="05000000000000000000" pitchFamily="2" charset="2"/>
              <a:buChar char="§"/>
            </a:pPr>
            <a:r>
              <a:rPr lang="en-GB" dirty="0">
                <a:latin typeface="Myriad Pro" panose="020B0503030403020204" pitchFamily="34" charset="0"/>
                <a:ea typeface="Roboto Light" panose="02000000000000000000" pitchFamily="2" charset="0"/>
              </a:rPr>
              <a:t>“Based On” field indicates primary source of risk</a:t>
            </a:r>
          </a:p>
          <a:p>
            <a:pPr>
              <a:spcBef>
                <a:spcPts val="0"/>
              </a:spcBef>
              <a:buClr>
                <a:srgbClr val="00308F"/>
              </a:buClr>
            </a:pPr>
            <a:endParaRPr lang="en-GB" sz="2800" dirty="0">
              <a:latin typeface="Myriad Pro" panose="020B0503030403020204" pitchFamily="34" charset="0"/>
              <a:ea typeface="Roboto Light" panose="02000000000000000000" pitchFamily="2" charset="0"/>
            </a:endParaRPr>
          </a:p>
        </p:txBody>
      </p:sp>
    </p:spTree>
    <p:extLst>
      <p:ext uri="{BB962C8B-B14F-4D97-AF65-F5344CB8AC3E}">
        <p14:creationId xmlns:p14="http://schemas.microsoft.com/office/powerpoint/2010/main" val="3079167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095957"/>
            <a:ext cx="9779495" cy="1947264"/>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00308F"/>
              </a:buClr>
            </a:pPr>
            <a:r>
              <a:rPr lang="en-GB" sz="2200" b="1" dirty="0">
                <a:solidFill>
                  <a:srgbClr val="00308F"/>
                </a:solidFill>
                <a:latin typeface="Myriad Pro" panose="020B0503030403020204" pitchFamily="34" charset="0"/>
                <a:ea typeface="Roboto Light" panose="02000000000000000000" pitchFamily="2" charset="0"/>
              </a:rPr>
              <a:t>Operational Risk Management</a:t>
            </a:r>
          </a:p>
          <a:p>
            <a:pPr>
              <a:spcBef>
                <a:spcPts val="0"/>
              </a:spcBef>
              <a:buClr>
                <a:srgbClr val="00308F"/>
              </a:buClr>
            </a:pPr>
            <a:endParaRPr lang="en-GB" sz="1200" b="1" dirty="0">
              <a:solidFill>
                <a:srgbClr val="00308F"/>
              </a:solidFill>
              <a:latin typeface="Myriad Pro" panose="020B0503030403020204" pitchFamily="34" charset="0"/>
              <a:ea typeface="Roboto Light" panose="02000000000000000000" pitchFamily="2" charset="0"/>
            </a:endParaRPr>
          </a:p>
          <a:p>
            <a:pPr marL="342900" indent="-342900">
              <a:spcBef>
                <a:spcPts val="0"/>
              </a:spcBef>
              <a:buClr>
                <a:srgbClr val="00308F"/>
              </a:buClr>
              <a:buFont typeface="Wingdings" panose="05000000000000000000" pitchFamily="2" charset="2"/>
              <a:buChar char="§"/>
            </a:pPr>
            <a:r>
              <a:rPr lang="en-GB" sz="2200" dirty="0">
                <a:latin typeface="Myriad Pro" panose="020B0503030403020204" pitchFamily="34" charset="0"/>
                <a:ea typeface="Roboto Light" panose="02000000000000000000" pitchFamily="2" charset="0"/>
              </a:rPr>
              <a:t>AHAS uses two factors to calculate NEXRAD risk:  “Severity” is based on the </a:t>
            </a:r>
            <a:r>
              <a:rPr lang="en-GB" sz="2200" dirty="0" err="1">
                <a:latin typeface="Myriad Pro" panose="020B0503030403020204" pitchFamily="34" charset="0"/>
                <a:ea typeface="Roboto Light" panose="02000000000000000000" pitchFamily="2" charset="0"/>
              </a:rPr>
              <a:t>dBZ</a:t>
            </a:r>
            <a:r>
              <a:rPr lang="en-GB" sz="2200" dirty="0">
                <a:latin typeface="Myriad Pro" panose="020B0503030403020204" pitchFamily="34" charset="0"/>
                <a:ea typeface="Roboto Light" panose="02000000000000000000" pitchFamily="2" charset="0"/>
              </a:rPr>
              <a:t> (decibels of Z, where Z represents the energy reflected back to the radar) and the “Probability” of a bird strike (percentage of area polygon filled with biological activity)</a:t>
            </a:r>
          </a:p>
          <a:p>
            <a:pPr marL="342900" indent="-342900">
              <a:spcBef>
                <a:spcPts val="0"/>
              </a:spcBef>
              <a:buClr>
                <a:srgbClr val="00308F"/>
              </a:buClr>
              <a:buFont typeface="Wingdings" panose="05000000000000000000" pitchFamily="2" charset="2"/>
              <a:buChar char="§"/>
            </a:pPr>
            <a:r>
              <a:rPr lang="en-GB" sz="2200" dirty="0">
                <a:latin typeface="Myriad Pro" panose="020B0503030403020204" pitchFamily="34" charset="0"/>
                <a:ea typeface="Roboto Light" panose="02000000000000000000" pitchFamily="2" charset="0"/>
              </a:rPr>
              <a:t>AHAS calculates NEXRAD risk by multiplying Severity and Probability to get a value in the below table (</a:t>
            </a:r>
            <a:r>
              <a:rPr lang="en-GB" sz="2200" b="1" dirty="0">
                <a:solidFill>
                  <a:schemeClr val="accent6">
                    <a:lumMod val="75000"/>
                  </a:schemeClr>
                </a:solidFill>
                <a:latin typeface="Myriad Pro" panose="020B0503030403020204" pitchFamily="34" charset="0"/>
                <a:ea typeface="Roboto Light" panose="02000000000000000000" pitchFamily="2" charset="0"/>
              </a:rPr>
              <a:t>Green</a:t>
            </a:r>
            <a:r>
              <a:rPr lang="en-GB" sz="2200" dirty="0">
                <a:latin typeface="Myriad Pro" panose="020B0503030403020204" pitchFamily="34" charset="0"/>
                <a:ea typeface="Roboto Light" panose="02000000000000000000" pitchFamily="2" charset="0"/>
              </a:rPr>
              <a:t> = Low, </a:t>
            </a:r>
            <a:r>
              <a:rPr lang="en-GB" sz="2200" b="1" dirty="0">
                <a:solidFill>
                  <a:srgbClr val="FFC000"/>
                </a:solidFill>
                <a:latin typeface="Myriad Pro" panose="020B0503030403020204" pitchFamily="34" charset="0"/>
                <a:ea typeface="Roboto Light" panose="02000000000000000000" pitchFamily="2" charset="0"/>
              </a:rPr>
              <a:t>Yellow</a:t>
            </a:r>
            <a:r>
              <a:rPr lang="en-GB" sz="2200" dirty="0">
                <a:latin typeface="Myriad Pro" panose="020B0503030403020204" pitchFamily="34" charset="0"/>
                <a:ea typeface="Roboto Light" panose="02000000000000000000" pitchFamily="2" charset="0"/>
              </a:rPr>
              <a:t> = Moderate, and </a:t>
            </a:r>
            <a:r>
              <a:rPr lang="en-GB" sz="2200" b="1" dirty="0">
                <a:solidFill>
                  <a:srgbClr val="FF0000"/>
                </a:solidFill>
                <a:latin typeface="Myriad Pro" panose="020B0503030403020204" pitchFamily="34" charset="0"/>
                <a:ea typeface="Roboto Light" panose="02000000000000000000" pitchFamily="2" charset="0"/>
              </a:rPr>
              <a:t>Red</a:t>
            </a:r>
            <a:r>
              <a:rPr lang="en-GB" sz="2200" dirty="0">
                <a:latin typeface="Myriad Pro" panose="020B0503030403020204" pitchFamily="34" charset="0"/>
                <a:ea typeface="Roboto Light" panose="02000000000000000000" pitchFamily="2" charset="0"/>
              </a:rPr>
              <a:t> = Severe)</a:t>
            </a:r>
          </a:p>
          <a:p>
            <a:pPr marL="342900" indent="-342900">
              <a:spcBef>
                <a:spcPts val="0"/>
              </a:spcBef>
              <a:buClr>
                <a:srgbClr val="00308F"/>
              </a:buClr>
              <a:buFont typeface="Wingdings" panose="05000000000000000000" pitchFamily="2" charset="2"/>
              <a:buChar char="§"/>
            </a:pPr>
            <a:r>
              <a:rPr lang="en-GB" sz="2200" dirty="0">
                <a:latin typeface="Myriad Pro" panose="020B0503030403020204" pitchFamily="34" charset="0"/>
                <a:ea typeface="Roboto Light" panose="02000000000000000000" pitchFamily="2" charset="0"/>
              </a:rPr>
              <a:t>Any value &lt;= </a:t>
            </a:r>
            <a:r>
              <a:rPr lang="en-GB" sz="2200" dirty="0">
                <a:highlight>
                  <a:srgbClr val="FF0000"/>
                </a:highlight>
                <a:latin typeface="Myriad Pro" panose="020B0503030403020204" pitchFamily="34" charset="0"/>
                <a:ea typeface="Roboto Light" panose="02000000000000000000" pitchFamily="2" charset="0"/>
              </a:rPr>
              <a:t>300</a:t>
            </a:r>
            <a:r>
              <a:rPr lang="en-GB" sz="2200" dirty="0">
                <a:latin typeface="Myriad Pro" panose="020B0503030403020204" pitchFamily="34" charset="0"/>
                <a:ea typeface="Roboto Light" panose="02000000000000000000" pitchFamily="2" charset="0"/>
              </a:rPr>
              <a:t> is low risk and &gt; 4000 is severe risk</a:t>
            </a: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9</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CURRENT HOUR - NEXRAD</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50C1370-BFFD-3C50-7E54-3F4DFBCE8160}"/>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C2BC3F27-5E40-2599-E1FE-555E18887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D44EEC02-98DD-09B4-3136-1C992016C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graphicFrame>
        <p:nvGraphicFramePr>
          <p:cNvPr id="2" name="Table 2">
            <a:extLst>
              <a:ext uri="{FF2B5EF4-FFF2-40B4-BE49-F238E27FC236}">
                <a16:creationId xmlns:a16="http://schemas.microsoft.com/office/drawing/2014/main" id="{D46B58B6-82F1-5826-C2AB-0C412E64AC76}"/>
              </a:ext>
            </a:extLst>
          </p:cNvPr>
          <p:cNvGraphicFramePr>
            <a:graphicFrameLocks noGrp="1"/>
          </p:cNvGraphicFramePr>
          <p:nvPr>
            <p:extLst>
              <p:ext uri="{D42A27DB-BD31-4B8C-83A1-F6EECF244321}">
                <p14:modId xmlns:p14="http://schemas.microsoft.com/office/powerpoint/2010/main" val="350338278"/>
              </p:ext>
            </p:extLst>
          </p:nvPr>
        </p:nvGraphicFramePr>
        <p:xfrm>
          <a:off x="1874617" y="3284994"/>
          <a:ext cx="8128002" cy="295148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1078188895"/>
                    </a:ext>
                  </a:extLst>
                </a:gridCol>
                <a:gridCol w="1354667">
                  <a:extLst>
                    <a:ext uri="{9D8B030D-6E8A-4147-A177-3AD203B41FA5}">
                      <a16:colId xmlns:a16="http://schemas.microsoft.com/office/drawing/2014/main" val="878991396"/>
                    </a:ext>
                  </a:extLst>
                </a:gridCol>
                <a:gridCol w="1354667">
                  <a:extLst>
                    <a:ext uri="{9D8B030D-6E8A-4147-A177-3AD203B41FA5}">
                      <a16:colId xmlns:a16="http://schemas.microsoft.com/office/drawing/2014/main" val="857708308"/>
                    </a:ext>
                  </a:extLst>
                </a:gridCol>
                <a:gridCol w="1354667">
                  <a:extLst>
                    <a:ext uri="{9D8B030D-6E8A-4147-A177-3AD203B41FA5}">
                      <a16:colId xmlns:a16="http://schemas.microsoft.com/office/drawing/2014/main" val="4284218466"/>
                    </a:ext>
                  </a:extLst>
                </a:gridCol>
                <a:gridCol w="1354667">
                  <a:extLst>
                    <a:ext uri="{9D8B030D-6E8A-4147-A177-3AD203B41FA5}">
                      <a16:colId xmlns:a16="http://schemas.microsoft.com/office/drawing/2014/main" val="3592464707"/>
                    </a:ext>
                  </a:extLst>
                </a:gridCol>
                <a:gridCol w="1354667">
                  <a:extLst>
                    <a:ext uri="{9D8B030D-6E8A-4147-A177-3AD203B41FA5}">
                      <a16:colId xmlns:a16="http://schemas.microsoft.com/office/drawing/2014/main" val="4169641547"/>
                    </a:ext>
                  </a:extLst>
                </a:gridCol>
              </a:tblGrid>
              <a:tr h="370840">
                <a:tc>
                  <a:txBody>
                    <a:bodyPr/>
                    <a:lstStyle/>
                    <a:p>
                      <a:endParaRPr lang="en-GB" dirty="0">
                        <a:latin typeface="Myriad Pro" panose="020B0503030403020204" pitchFamily="34" charset="0"/>
                      </a:endParaRPr>
                    </a:p>
                  </a:txBody>
                  <a:tcPr>
                    <a:solidFill>
                      <a:srgbClr val="00308F"/>
                    </a:solidFill>
                  </a:tcPr>
                </a:tc>
                <a:tc gridSpan="5">
                  <a:txBody>
                    <a:bodyPr/>
                    <a:lstStyle/>
                    <a:p>
                      <a:pPr algn="ctr"/>
                      <a:r>
                        <a:rPr lang="en-GB" sz="2000" b="0" dirty="0">
                          <a:latin typeface="Myriad Pro" panose="020B0503030403020204" pitchFamily="34" charset="0"/>
                        </a:rPr>
                        <a:t>Probability</a:t>
                      </a:r>
                    </a:p>
                  </a:txBody>
                  <a:tcPr>
                    <a:solidFill>
                      <a:srgbClr val="00308F"/>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401935371"/>
                  </a:ext>
                </a:extLst>
              </a:tr>
              <a:tr h="370840">
                <a:tc>
                  <a:txBody>
                    <a:bodyPr/>
                    <a:lstStyle/>
                    <a:p>
                      <a:pPr algn="ctr"/>
                      <a:r>
                        <a:rPr lang="en-GB" sz="2000" dirty="0">
                          <a:solidFill>
                            <a:schemeClr val="bg1"/>
                          </a:solidFill>
                          <a:latin typeface="Myriad Pro" panose="020B0503030403020204" pitchFamily="34" charset="0"/>
                        </a:rPr>
                        <a:t>Severity (z</a:t>
                      </a:r>
                      <a:r>
                        <a:rPr lang="en-GB" dirty="0">
                          <a:solidFill>
                            <a:schemeClr val="bg1"/>
                          </a:solidFill>
                          <a:latin typeface="Myriad Pro" panose="020B0503030403020204" pitchFamily="34" charset="0"/>
                        </a:rPr>
                        <a:t>)</a:t>
                      </a:r>
                    </a:p>
                  </a:txBody>
                  <a:tcPr>
                    <a:solidFill>
                      <a:srgbClr val="00308F"/>
                    </a:solidFill>
                  </a:tcPr>
                </a:tc>
                <a:tc>
                  <a:txBody>
                    <a:bodyPr/>
                    <a:lstStyle/>
                    <a:p>
                      <a:pPr algn="ctr"/>
                      <a:r>
                        <a:rPr lang="en-GB" dirty="0">
                          <a:solidFill>
                            <a:schemeClr val="bg1"/>
                          </a:solidFill>
                          <a:latin typeface="Myriad Pro" panose="020B0503030403020204" pitchFamily="34" charset="0"/>
                        </a:rPr>
                        <a:t>20</a:t>
                      </a:r>
                    </a:p>
                  </a:txBody>
                  <a:tcPr>
                    <a:solidFill>
                      <a:srgbClr val="00308F"/>
                    </a:solidFill>
                  </a:tcPr>
                </a:tc>
                <a:tc>
                  <a:txBody>
                    <a:bodyPr/>
                    <a:lstStyle/>
                    <a:p>
                      <a:pPr algn="ctr"/>
                      <a:r>
                        <a:rPr lang="en-GB" dirty="0">
                          <a:solidFill>
                            <a:schemeClr val="bg1"/>
                          </a:solidFill>
                          <a:latin typeface="Myriad Pro" panose="020B0503030403020204" pitchFamily="34" charset="0"/>
                        </a:rPr>
                        <a:t>40</a:t>
                      </a:r>
                    </a:p>
                  </a:txBody>
                  <a:tcPr>
                    <a:solidFill>
                      <a:srgbClr val="00308F"/>
                    </a:solidFill>
                  </a:tcPr>
                </a:tc>
                <a:tc>
                  <a:txBody>
                    <a:bodyPr/>
                    <a:lstStyle/>
                    <a:p>
                      <a:pPr algn="ctr"/>
                      <a:r>
                        <a:rPr lang="en-GB" dirty="0">
                          <a:solidFill>
                            <a:schemeClr val="bg1"/>
                          </a:solidFill>
                          <a:latin typeface="Myriad Pro" panose="020B0503030403020204" pitchFamily="34" charset="0"/>
                        </a:rPr>
                        <a:t>60</a:t>
                      </a:r>
                    </a:p>
                  </a:txBody>
                  <a:tcPr>
                    <a:solidFill>
                      <a:srgbClr val="00308F"/>
                    </a:solidFill>
                  </a:tcPr>
                </a:tc>
                <a:tc>
                  <a:txBody>
                    <a:bodyPr/>
                    <a:lstStyle/>
                    <a:p>
                      <a:pPr algn="ctr"/>
                      <a:r>
                        <a:rPr lang="en-GB" dirty="0">
                          <a:solidFill>
                            <a:schemeClr val="bg1"/>
                          </a:solidFill>
                          <a:latin typeface="Myriad Pro" panose="020B0503030403020204" pitchFamily="34" charset="0"/>
                        </a:rPr>
                        <a:t>80</a:t>
                      </a:r>
                    </a:p>
                  </a:txBody>
                  <a:tcPr>
                    <a:solidFill>
                      <a:srgbClr val="00308F"/>
                    </a:solidFill>
                  </a:tcPr>
                </a:tc>
                <a:tc>
                  <a:txBody>
                    <a:bodyPr/>
                    <a:lstStyle/>
                    <a:p>
                      <a:pPr algn="ctr"/>
                      <a:r>
                        <a:rPr lang="en-GB" dirty="0">
                          <a:solidFill>
                            <a:schemeClr val="bg1"/>
                          </a:solidFill>
                          <a:latin typeface="Myriad Pro" panose="020B0503030403020204" pitchFamily="34" charset="0"/>
                        </a:rPr>
                        <a:t>100</a:t>
                      </a:r>
                    </a:p>
                  </a:txBody>
                  <a:tcPr>
                    <a:solidFill>
                      <a:srgbClr val="00308F"/>
                    </a:solidFill>
                  </a:tcPr>
                </a:tc>
                <a:extLst>
                  <a:ext uri="{0D108BD9-81ED-4DB2-BD59-A6C34878D82A}">
                    <a16:rowId xmlns:a16="http://schemas.microsoft.com/office/drawing/2014/main" val="2673626338"/>
                  </a:ext>
                </a:extLst>
              </a:tr>
              <a:tr h="370840">
                <a:tc>
                  <a:txBody>
                    <a:bodyPr/>
                    <a:lstStyle/>
                    <a:p>
                      <a:pPr algn="ctr"/>
                      <a:r>
                        <a:rPr lang="en-GB" dirty="0">
                          <a:solidFill>
                            <a:schemeClr val="bg1"/>
                          </a:solidFill>
                          <a:latin typeface="Myriad Pro" panose="020B0503030403020204" pitchFamily="34" charset="0"/>
                        </a:rPr>
                        <a:t>3</a:t>
                      </a:r>
                    </a:p>
                  </a:txBody>
                  <a:tcPr>
                    <a:solidFill>
                      <a:srgbClr val="00308F"/>
                    </a:solidFill>
                  </a:tcPr>
                </a:tc>
                <a:tc>
                  <a:txBody>
                    <a:bodyPr/>
                    <a:lstStyle/>
                    <a:p>
                      <a:pPr algn="ctr"/>
                      <a:r>
                        <a:rPr lang="en-GB" dirty="0">
                          <a:solidFill>
                            <a:schemeClr val="bg1"/>
                          </a:solidFill>
                          <a:latin typeface="Myriad Pro" panose="020B0503030403020204" pitchFamily="34" charset="0"/>
                        </a:rPr>
                        <a:t>60</a:t>
                      </a:r>
                    </a:p>
                  </a:txBody>
                  <a:tcPr>
                    <a:solidFill>
                      <a:schemeClr val="accent6">
                        <a:lumMod val="75000"/>
                      </a:schemeClr>
                    </a:solidFill>
                  </a:tcPr>
                </a:tc>
                <a:tc>
                  <a:txBody>
                    <a:bodyPr/>
                    <a:lstStyle/>
                    <a:p>
                      <a:pPr algn="ctr"/>
                      <a:r>
                        <a:rPr lang="en-GB" dirty="0">
                          <a:solidFill>
                            <a:schemeClr val="bg1"/>
                          </a:solidFill>
                          <a:latin typeface="Myriad Pro" panose="020B0503030403020204" pitchFamily="34" charset="0"/>
                        </a:rPr>
                        <a:t>120</a:t>
                      </a:r>
                    </a:p>
                  </a:txBody>
                  <a:tcPr>
                    <a:solidFill>
                      <a:schemeClr val="accent6">
                        <a:lumMod val="75000"/>
                      </a:schemeClr>
                    </a:solidFill>
                  </a:tcPr>
                </a:tc>
                <a:tc>
                  <a:txBody>
                    <a:bodyPr/>
                    <a:lstStyle/>
                    <a:p>
                      <a:pPr algn="ctr"/>
                      <a:r>
                        <a:rPr lang="en-GB" dirty="0">
                          <a:solidFill>
                            <a:schemeClr val="bg1"/>
                          </a:solidFill>
                          <a:latin typeface="Myriad Pro" panose="020B0503030403020204" pitchFamily="34" charset="0"/>
                        </a:rPr>
                        <a:t>180</a:t>
                      </a:r>
                    </a:p>
                  </a:txBody>
                  <a:tcPr>
                    <a:solidFill>
                      <a:schemeClr val="accent6">
                        <a:lumMod val="75000"/>
                      </a:schemeClr>
                    </a:solidFill>
                  </a:tcPr>
                </a:tc>
                <a:tc>
                  <a:txBody>
                    <a:bodyPr/>
                    <a:lstStyle/>
                    <a:p>
                      <a:pPr algn="ctr"/>
                      <a:r>
                        <a:rPr lang="en-GB" dirty="0">
                          <a:solidFill>
                            <a:schemeClr val="bg1"/>
                          </a:solidFill>
                          <a:latin typeface="Myriad Pro" panose="020B0503030403020204" pitchFamily="34" charset="0"/>
                        </a:rPr>
                        <a:t>240</a:t>
                      </a:r>
                    </a:p>
                  </a:txBody>
                  <a:tcPr>
                    <a:solidFill>
                      <a:schemeClr val="accent6">
                        <a:lumMod val="75000"/>
                      </a:schemeClr>
                    </a:solidFill>
                  </a:tcPr>
                </a:tc>
                <a:tc>
                  <a:txBody>
                    <a:bodyPr/>
                    <a:lstStyle/>
                    <a:p>
                      <a:pPr algn="ctr"/>
                      <a:r>
                        <a:rPr lang="en-GB" dirty="0">
                          <a:solidFill>
                            <a:schemeClr val="bg1"/>
                          </a:solidFill>
                          <a:latin typeface="Myriad Pro" panose="020B0503030403020204" pitchFamily="34" charset="0"/>
                        </a:rPr>
                        <a:t>300</a:t>
                      </a:r>
                    </a:p>
                  </a:txBody>
                  <a:tcPr>
                    <a:solidFill>
                      <a:schemeClr val="accent6">
                        <a:lumMod val="75000"/>
                      </a:schemeClr>
                    </a:solidFill>
                  </a:tcPr>
                </a:tc>
                <a:extLst>
                  <a:ext uri="{0D108BD9-81ED-4DB2-BD59-A6C34878D82A}">
                    <a16:rowId xmlns:a16="http://schemas.microsoft.com/office/drawing/2014/main" val="160845051"/>
                  </a:ext>
                </a:extLst>
              </a:tr>
              <a:tr h="370840">
                <a:tc>
                  <a:txBody>
                    <a:bodyPr/>
                    <a:lstStyle/>
                    <a:p>
                      <a:pPr algn="ctr"/>
                      <a:r>
                        <a:rPr lang="en-GB" dirty="0">
                          <a:solidFill>
                            <a:schemeClr val="bg1"/>
                          </a:solidFill>
                          <a:latin typeface="Myriad Pro" panose="020B0503030403020204" pitchFamily="34" charset="0"/>
                        </a:rPr>
                        <a:t>10</a:t>
                      </a:r>
                    </a:p>
                  </a:txBody>
                  <a:tcPr>
                    <a:solidFill>
                      <a:srgbClr val="00308F"/>
                    </a:solidFill>
                  </a:tcPr>
                </a:tc>
                <a:tc>
                  <a:txBody>
                    <a:bodyPr/>
                    <a:lstStyle/>
                    <a:p>
                      <a:pPr algn="ctr"/>
                      <a:r>
                        <a:rPr lang="en-GB" dirty="0">
                          <a:solidFill>
                            <a:schemeClr val="bg1"/>
                          </a:solidFill>
                          <a:latin typeface="Myriad Pro" panose="020B0503030403020204" pitchFamily="34" charset="0"/>
                        </a:rPr>
                        <a:t>200</a:t>
                      </a:r>
                    </a:p>
                  </a:txBody>
                  <a:tcPr>
                    <a:solidFill>
                      <a:schemeClr val="accent6">
                        <a:lumMod val="75000"/>
                      </a:schemeClr>
                    </a:solidFill>
                  </a:tcPr>
                </a:tc>
                <a:tc>
                  <a:txBody>
                    <a:bodyPr/>
                    <a:lstStyle/>
                    <a:p>
                      <a:pPr algn="ctr"/>
                      <a:r>
                        <a:rPr lang="en-GB" dirty="0">
                          <a:solidFill>
                            <a:schemeClr val="bg1"/>
                          </a:solidFill>
                          <a:latin typeface="Myriad Pro" panose="020B0503030403020204" pitchFamily="34" charset="0"/>
                        </a:rPr>
                        <a:t>400</a:t>
                      </a:r>
                    </a:p>
                  </a:txBody>
                  <a:tcPr>
                    <a:solidFill>
                      <a:srgbClr val="FFC000"/>
                    </a:solidFill>
                  </a:tcPr>
                </a:tc>
                <a:tc>
                  <a:txBody>
                    <a:bodyPr/>
                    <a:lstStyle/>
                    <a:p>
                      <a:pPr algn="ctr"/>
                      <a:r>
                        <a:rPr lang="en-GB" dirty="0">
                          <a:solidFill>
                            <a:schemeClr val="bg1"/>
                          </a:solidFill>
                          <a:latin typeface="Myriad Pro" panose="020B0503030403020204" pitchFamily="34" charset="0"/>
                        </a:rPr>
                        <a:t>600</a:t>
                      </a:r>
                    </a:p>
                  </a:txBody>
                  <a:tcPr>
                    <a:solidFill>
                      <a:srgbClr val="FFC000"/>
                    </a:solidFill>
                  </a:tcPr>
                </a:tc>
                <a:tc>
                  <a:txBody>
                    <a:bodyPr/>
                    <a:lstStyle/>
                    <a:p>
                      <a:pPr algn="ctr"/>
                      <a:r>
                        <a:rPr lang="en-GB" dirty="0">
                          <a:solidFill>
                            <a:schemeClr val="bg1"/>
                          </a:solidFill>
                          <a:latin typeface="Myriad Pro" panose="020B0503030403020204" pitchFamily="34" charset="0"/>
                        </a:rPr>
                        <a:t>800</a:t>
                      </a:r>
                    </a:p>
                  </a:txBody>
                  <a:tcPr>
                    <a:solidFill>
                      <a:srgbClr val="FFC000"/>
                    </a:solidFill>
                  </a:tcPr>
                </a:tc>
                <a:tc>
                  <a:txBody>
                    <a:bodyPr/>
                    <a:lstStyle/>
                    <a:p>
                      <a:pPr algn="ctr"/>
                      <a:r>
                        <a:rPr lang="en-GB" dirty="0">
                          <a:solidFill>
                            <a:schemeClr val="bg1"/>
                          </a:solidFill>
                          <a:latin typeface="Myriad Pro" panose="020B0503030403020204" pitchFamily="34" charset="0"/>
                        </a:rPr>
                        <a:t>1000</a:t>
                      </a:r>
                    </a:p>
                  </a:txBody>
                  <a:tcPr>
                    <a:solidFill>
                      <a:srgbClr val="FFC000"/>
                    </a:solidFill>
                  </a:tcPr>
                </a:tc>
                <a:extLst>
                  <a:ext uri="{0D108BD9-81ED-4DB2-BD59-A6C34878D82A}">
                    <a16:rowId xmlns:a16="http://schemas.microsoft.com/office/drawing/2014/main" val="139822878"/>
                  </a:ext>
                </a:extLst>
              </a:tr>
              <a:tr h="370840">
                <a:tc>
                  <a:txBody>
                    <a:bodyPr/>
                    <a:lstStyle/>
                    <a:p>
                      <a:pPr algn="ctr"/>
                      <a:r>
                        <a:rPr lang="en-GB" dirty="0">
                          <a:solidFill>
                            <a:schemeClr val="bg1"/>
                          </a:solidFill>
                          <a:latin typeface="Myriad Pro" panose="020B0503030403020204" pitchFamily="34" charset="0"/>
                        </a:rPr>
                        <a:t>30</a:t>
                      </a:r>
                    </a:p>
                  </a:txBody>
                  <a:tcPr>
                    <a:solidFill>
                      <a:srgbClr val="00308F"/>
                    </a:solidFill>
                  </a:tcPr>
                </a:tc>
                <a:tc>
                  <a:txBody>
                    <a:bodyPr/>
                    <a:lstStyle/>
                    <a:p>
                      <a:pPr algn="ctr"/>
                      <a:r>
                        <a:rPr lang="en-GB" dirty="0">
                          <a:solidFill>
                            <a:schemeClr val="bg1"/>
                          </a:solidFill>
                          <a:latin typeface="Myriad Pro" panose="020B0503030403020204" pitchFamily="34" charset="0"/>
                        </a:rPr>
                        <a:t>600</a:t>
                      </a:r>
                    </a:p>
                  </a:txBody>
                  <a:tcPr>
                    <a:solidFill>
                      <a:srgbClr val="FFC000"/>
                    </a:solidFill>
                  </a:tcPr>
                </a:tc>
                <a:tc>
                  <a:txBody>
                    <a:bodyPr/>
                    <a:lstStyle/>
                    <a:p>
                      <a:pPr algn="ctr"/>
                      <a:r>
                        <a:rPr lang="en-GB" dirty="0">
                          <a:solidFill>
                            <a:schemeClr val="bg1"/>
                          </a:solidFill>
                          <a:latin typeface="Myriad Pro" panose="020B0503030403020204" pitchFamily="34" charset="0"/>
                        </a:rPr>
                        <a:t>1200</a:t>
                      </a:r>
                    </a:p>
                  </a:txBody>
                  <a:tcPr>
                    <a:solidFill>
                      <a:srgbClr val="FFC000"/>
                    </a:solidFill>
                  </a:tcPr>
                </a:tc>
                <a:tc>
                  <a:txBody>
                    <a:bodyPr/>
                    <a:lstStyle/>
                    <a:p>
                      <a:pPr algn="ctr"/>
                      <a:r>
                        <a:rPr lang="en-GB" dirty="0">
                          <a:solidFill>
                            <a:schemeClr val="bg1"/>
                          </a:solidFill>
                          <a:latin typeface="Myriad Pro" panose="020B0503030403020204" pitchFamily="34" charset="0"/>
                        </a:rPr>
                        <a:t>1800</a:t>
                      </a:r>
                    </a:p>
                  </a:txBody>
                  <a:tcPr>
                    <a:solidFill>
                      <a:srgbClr val="FFC000"/>
                    </a:solidFill>
                  </a:tcPr>
                </a:tc>
                <a:tc>
                  <a:txBody>
                    <a:bodyPr/>
                    <a:lstStyle/>
                    <a:p>
                      <a:pPr algn="ctr"/>
                      <a:r>
                        <a:rPr lang="en-GB" dirty="0">
                          <a:solidFill>
                            <a:schemeClr val="bg1"/>
                          </a:solidFill>
                          <a:latin typeface="Myriad Pro" panose="020B0503030403020204" pitchFamily="34" charset="0"/>
                        </a:rPr>
                        <a:t>2400</a:t>
                      </a:r>
                    </a:p>
                  </a:txBody>
                  <a:tcPr>
                    <a:solidFill>
                      <a:srgbClr val="FFC000"/>
                    </a:solidFill>
                  </a:tcPr>
                </a:tc>
                <a:tc>
                  <a:txBody>
                    <a:bodyPr/>
                    <a:lstStyle/>
                    <a:p>
                      <a:pPr algn="ctr"/>
                      <a:r>
                        <a:rPr lang="en-GB" dirty="0">
                          <a:solidFill>
                            <a:schemeClr val="bg1"/>
                          </a:solidFill>
                          <a:latin typeface="Myriad Pro" panose="020B0503030403020204" pitchFamily="34" charset="0"/>
                        </a:rPr>
                        <a:t>3000</a:t>
                      </a:r>
                    </a:p>
                  </a:txBody>
                  <a:tcPr>
                    <a:solidFill>
                      <a:srgbClr val="FFC000"/>
                    </a:solidFill>
                  </a:tcPr>
                </a:tc>
                <a:extLst>
                  <a:ext uri="{0D108BD9-81ED-4DB2-BD59-A6C34878D82A}">
                    <a16:rowId xmlns:a16="http://schemas.microsoft.com/office/drawing/2014/main" val="3483581458"/>
                  </a:ext>
                </a:extLst>
              </a:tr>
              <a:tr h="370840">
                <a:tc>
                  <a:txBody>
                    <a:bodyPr/>
                    <a:lstStyle/>
                    <a:p>
                      <a:pPr algn="ctr"/>
                      <a:r>
                        <a:rPr lang="en-GB" dirty="0">
                          <a:solidFill>
                            <a:schemeClr val="bg1"/>
                          </a:solidFill>
                          <a:latin typeface="Myriad Pro" panose="020B0503030403020204" pitchFamily="34" charset="0"/>
                        </a:rPr>
                        <a:t>100</a:t>
                      </a:r>
                    </a:p>
                  </a:txBody>
                  <a:tcPr>
                    <a:solidFill>
                      <a:srgbClr val="00308F"/>
                    </a:solidFill>
                  </a:tcPr>
                </a:tc>
                <a:tc>
                  <a:txBody>
                    <a:bodyPr/>
                    <a:lstStyle/>
                    <a:p>
                      <a:pPr algn="ctr"/>
                      <a:r>
                        <a:rPr lang="en-GB" dirty="0">
                          <a:solidFill>
                            <a:schemeClr val="bg1"/>
                          </a:solidFill>
                          <a:latin typeface="Myriad Pro" panose="020B0503030403020204" pitchFamily="34" charset="0"/>
                        </a:rPr>
                        <a:t>2000</a:t>
                      </a:r>
                    </a:p>
                  </a:txBody>
                  <a:tcPr>
                    <a:solidFill>
                      <a:srgbClr val="FFC000"/>
                    </a:solidFill>
                  </a:tcPr>
                </a:tc>
                <a:tc>
                  <a:txBody>
                    <a:bodyPr/>
                    <a:lstStyle/>
                    <a:p>
                      <a:pPr algn="ctr"/>
                      <a:r>
                        <a:rPr lang="en-GB" dirty="0">
                          <a:solidFill>
                            <a:schemeClr val="bg1"/>
                          </a:solidFill>
                          <a:latin typeface="Myriad Pro" panose="020B0503030403020204" pitchFamily="34" charset="0"/>
                        </a:rPr>
                        <a:t>4000</a:t>
                      </a:r>
                    </a:p>
                  </a:txBody>
                  <a:tcPr>
                    <a:solidFill>
                      <a:srgbClr val="FFC000"/>
                    </a:solidFill>
                  </a:tcPr>
                </a:tc>
                <a:tc>
                  <a:txBody>
                    <a:bodyPr/>
                    <a:lstStyle/>
                    <a:p>
                      <a:pPr algn="ctr"/>
                      <a:r>
                        <a:rPr lang="en-GB" dirty="0">
                          <a:solidFill>
                            <a:schemeClr val="bg1"/>
                          </a:solidFill>
                          <a:latin typeface="Myriad Pro" panose="020B0503030403020204" pitchFamily="34" charset="0"/>
                        </a:rPr>
                        <a:t>6000</a:t>
                      </a:r>
                    </a:p>
                  </a:txBody>
                  <a:tcPr>
                    <a:solidFill>
                      <a:srgbClr val="D23217"/>
                    </a:solidFill>
                  </a:tcPr>
                </a:tc>
                <a:tc>
                  <a:txBody>
                    <a:bodyPr/>
                    <a:lstStyle/>
                    <a:p>
                      <a:pPr algn="ctr"/>
                      <a:r>
                        <a:rPr lang="en-GB" dirty="0">
                          <a:solidFill>
                            <a:schemeClr val="bg1"/>
                          </a:solidFill>
                          <a:latin typeface="Myriad Pro" panose="020B0503030403020204" pitchFamily="34" charset="0"/>
                        </a:rPr>
                        <a:t>8000</a:t>
                      </a:r>
                    </a:p>
                  </a:txBody>
                  <a:tcPr>
                    <a:solidFill>
                      <a:srgbClr val="D23217"/>
                    </a:solidFill>
                  </a:tcPr>
                </a:tc>
                <a:tc>
                  <a:txBody>
                    <a:bodyPr/>
                    <a:lstStyle/>
                    <a:p>
                      <a:pPr algn="ctr"/>
                      <a:r>
                        <a:rPr lang="en-GB" dirty="0">
                          <a:solidFill>
                            <a:schemeClr val="bg1"/>
                          </a:solidFill>
                          <a:latin typeface="Myriad Pro" panose="020B0503030403020204" pitchFamily="34" charset="0"/>
                        </a:rPr>
                        <a:t>10000</a:t>
                      </a:r>
                    </a:p>
                  </a:txBody>
                  <a:tcPr>
                    <a:solidFill>
                      <a:srgbClr val="D23217"/>
                    </a:solidFill>
                  </a:tcPr>
                </a:tc>
                <a:extLst>
                  <a:ext uri="{0D108BD9-81ED-4DB2-BD59-A6C34878D82A}">
                    <a16:rowId xmlns:a16="http://schemas.microsoft.com/office/drawing/2014/main" val="3850502059"/>
                  </a:ext>
                </a:extLst>
              </a:tr>
              <a:tr h="370840">
                <a:tc>
                  <a:txBody>
                    <a:bodyPr/>
                    <a:lstStyle/>
                    <a:p>
                      <a:pPr algn="ctr"/>
                      <a:r>
                        <a:rPr lang="en-GB" dirty="0">
                          <a:solidFill>
                            <a:schemeClr val="bg1"/>
                          </a:solidFill>
                          <a:latin typeface="Myriad Pro" panose="020B0503030403020204" pitchFamily="34" charset="0"/>
                        </a:rPr>
                        <a:t>300</a:t>
                      </a:r>
                    </a:p>
                  </a:txBody>
                  <a:tcPr>
                    <a:solidFill>
                      <a:srgbClr val="00308F"/>
                    </a:solidFill>
                  </a:tcPr>
                </a:tc>
                <a:tc>
                  <a:txBody>
                    <a:bodyPr/>
                    <a:lstStyle/>
                    <a:p>
                      <a:pPr algn="ctr"/>
                      <a:r>
                        <a:rPr lang="en-GB" dirty="0">
                          <a:solidFill>
                            <a:schemeClr val="bg1"/>
                          </a:solidFill>
                          <a:latin typeface="Myriad Pro" panose="020B0503030403020204" pitchFamily="34" charset="0"/>
                        </a:rPr>
                        <a:t>6000</a:t>
                      </a:r>
                    </a:p>
                  </a:txBody>
                  <a:tcPr>
                    <a:solidFill>
                      <a:srgbClr val="D23217"/>
                    </a:solidFill>
                  </a:tcPr>
                </a:tc>
                <a:tc>
                  <a:txBody>
                    <a:bodyPr/>
                    <a:lstStyle/>
                    <a:p>
                      <a:pPr algn="ctr"/>
                      <a:r>
                        <a:rPr lang="en-GB" dirty="0">
                          <a:solidFill>
                            <a:schemeClr val="bg1"/>
                          </a:solidFill>
                          <a:latin typeface="Myriad Pro" panose="020B0503030403020204" pitchFamily="34" charset="0"/>
                        </a:rPr>
                        <a:t>12000</a:t>
                      </a:r>
                    </a:p>
                  </a:txBody>
                  <a:tcPr>
                    <a:solidFill>
                      <a:srgbClr val="D23217"/>
                    </a:solidFill>
                  </a:tcPr>
                </a:tc>
                <a:tc>
                  <a:txBody>
                    <a:bodyPr/>
                    <a:lstStyle/>
                    <a:p>
                      <a:pPr algn="ctr"/>
                      <a:r>
                        <a:rPr lang="en-GB" dirty="0">
                          <a:solidFill>
                            <a:schemeClr val="bg1"/>
                          </a:solidFill>
                          <a:latin typeface="Myriad Pro" panose="020B0503030403020204" pitchFamily="34" charset="0"/>
                        </a:rPr>
                        <a:t>18000</a:t>
                      </a:r>
                    </a:p>
                  </a:txBody>
                  <a:tcPr>
                    <a:solidFill>
                      <a:srgbClr val="D23217"/>
                    </a:solidFill>
                  </a:tcPr>
                </a:tc>
                <a:tc>
                  <a:txBody>
                    <a:bodyPr/>
                    <a:lstStyle/>
                    <a:p>
                      <a:pPr algn="ctr"/>
                      <a:r>
                        <a:rPr lang="en-GB" dirty="0">
                          <a:solidFill>
                            <a:schemeClr val="bg1"/>
                          </a:solidFill>
                          <a:latin typeface="Myriad Pro" panose="020B0503030403020204" pitchFamily="34" charset="0"/>
                        </a:rPr>
                        <a:t>24000</a:t>
                      </a:r>
                    </a:p>
                  </a:txBody>
                  <a:tcPr>
                    <a:solidFill>
                      <a:srgbClr val="D23217"/>
                    </a:solidFill>
                  </a:tcPr>
                </a:tc>
                <a:tc>
                  <a:txBody>
                    <a:bodyPr/>
                    <a:lstStyle/>
                    <a:p>
                      <a:pPr algn="ctr"/>
                      <a:r>
                        <a:rPr lang="en-GB" dirty="0">
                          <a:solidFill>
                            <a:schemeClr val="bg1"/>
                          </a:solidFill>
                          <a:latin typeface="Myriad Pro" panose="020B0503030403020204" pitchFamily="34" charset="0"/>
                        </a:rPr>
                        <a:t>30000</a:t>
                      </a:r>
                    </a:p>
                  </a:txBody>
                  <a:tcPr>
                    <a:solidFill>
                      <a:srgbClr val="D23217"/>
                    </a:solidFill>
                  </a:tcPr>
                </a:tc>
                <a:extLst>
                  <a:ext uri="{0D108BD9-81ED-4DB2-BD59-A6C34878D82A}">
                    <a16:rowId xmlns:a16="http://schemas.microsoft.com/office/drawing/2014/main" val="2338431313"/>
                  </a:ext>
                </a:extLst>
              </a:tr>
            </a:tbl>
          </a:graphicData>
        </a:graphic>
      </p:graphicFrame>
    </p:spTree>
    <p:extLst>
      <p:ext uri="{BB962C8B-B14F-4D97-AF65-F5344CB8AC3E}">
        <p14:creationId xmlns:p14="http://schemas.microsoft.com/office/powerpoint/2010/main" val="2084031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129512"/>
            <a:ext cx="10137064" cy="27085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00308F"/>
              </a:buClr>
            </a:pPr>
            <a:r>
              <a:rPr lang="en-GB" sz="2400" b="1" dirty="0">
                <a:solidFill>
                  <a:srgbClr val="00308F"/>
                </a:solidFill>
                <a:latin typeface="Myriad Pro" panose="020B0503030403020204" pitchFamily="34" charset="0"/>
                <a:ea typeface="Roboto Light" panose="02000000000000000000" pitchFamily="2" charset="0"/>
              </a:rPr>
              <a:t>Query Example – Bob Sikes</a:t>
            </a:r>
          </a:p>
          <a:p>
            <a:pPr>
              <a:spcBef>
                <a:spcPts val="0"/>
              </a:spcBef>
              <a:buClr>
                <a:srgbClr val="00308F"/>
              </a:buClr>
            </a:pPr>
            <a:endParaRPr lang="en-GB" sz="1200" b="1" dirty="0">
              <a:solidFill>
                <a:srgbClr val="00308F"/>
              </a:solidFill>
              <a:latin typeface="Myriad Pro" panose="020B0503030403020204" pitchFamily="34" charset="0"/>
              <a:ea typeface="Roboto Light" panose="02000000000000000000" pitchFamily="2" charset="0"/>
            </a:endParaRPr>
          </a:p>
          <a:p>
            <a:pPr marL="342900" indent="-342900">
              <a:spcBef>
                <a:spcPts val="0"/>
              </a:spcBef>
              <a:buClr>
                <a:srgbClr val="00308F"/>
              </a:buClr>
              <a:buFont typeface="Wingdings" panose="05000000000000000000" pitchFamily="2" charset="2"/>
              <a:buChar char="§"/>
            </a:pPr>
            <a:r>
              <a:rPr lang="en-GB" sz="2200" dirty="0">
                <a:latin typeface="Myriad Pro" panose="020B0503030403020204" pitchFamily="34" charset="0"/>
                <a:ea typeface="Roboto Light" panose="02000000000000000000" pitchFamily="2" charset="0"/>
              </a:rPr>
              <a:t>Go to </a:t>
            </a:r>
            <a:r>
              <a:rPr lang="en-GB" sz="2200" dirty="0">
                <a:latin typeface="Myriad Pro" panose="020B0503030403020204" pitchFamily="34" charset="0"/>
                <a:ea typeface="Roboto Light" panose="02000000000000000000" pitchFamily="2" charset="0"/>
                <a:hlinkClick r:id="rId2" action="ppaction://hlinkfile"/>
              </a:rPr>
              <a:t>www.usahas.com</a:t>
            </a:r>
            <a:endParaRPr lang="en-GB" sz="22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Wingdings" panose="05000000000000000000" pitchFamily="2" charset="2"/>
              <a:buChar char="§"/>
            </a:pPr>
            <a:r>
              <a:rPr lang="en-GB" sz="2200" dirty="0">
                <a:latin typeface="Myriad Pro" panose="020B0503030403020204" pitchFamily="34" charset="0"/>
                <a:ea typeface="Roboto Light" panose="02000000000000000000" pitchFamily="2" charset="0"/>
              </a:rPr>
              <a:t>Click desired area (</a:t>
            </a:r>
            <a:r>
              <a:rPr lang="en-GB" sz="2200" b="1" dirty="0">
                <a:solidFill>
                  <a:srgbClr val="FE0000"/>
                </a:solidFill>
                <a:latin typeface="Myriad Pro" panose="020B0503030403020204" pitchFamily="34" charset="0"/>
                <a:ea typeface="Roboto Light" panose="02000000000000000000" pitchFamily="2" charset="0"/>
              </a:rPr>
              <a:t>1</a:t>
            </a:r>
            <a:r>
              <a:rPr lang="en-GB" sz="2200" dirty="0">
                <a:latin typeface="Myriad Pro" panose="020B0503030403020204" pitchFamily="34" charset="0"/>
                <a:ea typeface="Roboto Light" panose="02000000000000000000" pitchFamily="2" charset="0"/>
              </a:rPr>
              <a:t>, Airfields)</a:t>
            </a:r>
          </a:p>
          <a:p>
            <a:pPr marL="342900" indent="-342900">
              <a:spcBef>
                <a:spcPts val="0"/>
              </a:spcBef>
              <a:buClr>
                <a:srgbClr val="00308F"/>
              </a:buClr>
              <a:buFont typeface="Wingdings" panose="05000000000000000000" pitchFamily="2" charset="2"/>
              <a:buChar char="§"/>
            </a:pPr>
            <a:r>
              <a:rPr lang="en-GB" sz="2200" dirty="0">
                <a:latin typeface="Myriad Pro" panose="020B0503030403020204" pitchFamily="34" charset="0"/>
                <a:ea typeface="Roboto Light" panose="02000000000000000000" pitchFamily="2" charset="0"/>
              </a:rPr>
              <a:t>Select Bob Sikes(</a:t>
            </a:r>
            <a:r>
              <a:rPr lang="en-GB" sz="2200" b="1" dirty="0">
                <a:solidFill>
                  <a:srgbClr val="FE0000"/>
                </a:solidFill>
                <a:latin typeface="Myriad Pro" panose="020B0503030403020204" pitchFamily="34" charset="0"/>
                <a:ea typeface="Roboto Light" panose="02000000000000000000" pitchFamily="2" charset="0"/>
              </a:rPr>
              <a:t>2</a:t>
            </a:r>
            <a:r>
              <a:rPr lang="en-GB" sz="2200" dirty="0">
                <a:latin typeface="Myriad Pro" panose="020B0503030403020204" pitchFamily="34" charset="0"/>
                <a:ea typeface="Roboto Light" panose="02000000000000000000" pitchFamily="2" charset="0"/>
              </a:rPr>
              <a:t>), current hour in Zulu (</a:t>
            </a:r>
            <a:r>
              <a:rPr lang="en-GB" sz="2200" b="1" dirty="0">
                <a:solidFill>
                  <a:srgbClr val="FE0000"/>
                </a:solidFill>
                <a:latin typeface="Myriad Pro" panose="020B0503030403020204" pitchFamily="34" charset="0"/>
                <a:ea typeface="Roboto Light" panose="02000000000000000000" pitchFamily="2" charset="0"/>
              </a:rPr>
              <a:t>3</a:t>
            </a:r>
            <a:r>
              <a:rPr lang="en-GB" sz="2200" dirty="0">
                <a:latin typeface="Myriad Pro" panose="020B0503030403020204" pitchFamily="34" charset="0"/>
                <a:ea typeface="Roboto Light" panose="02000000000000000000" pitchFamily="2" charset="0"/>
              </a:rPr>
              <a:t>), and output format (</a:t>
            </a:r>
            <a:r>
              <a:rPr lang="en-GB" sz="2200" b="1" dirty="0">
                <a:solidFill>
                  <a:srgbClr val="FE0000"/>
                </a:solidFill>
                <a:latin typeface="Myriad Pro" panose="020B0503030403020204" pitchFamily="34" charset="0"/>
                <a:ea typeface="Roboto Light" panose="02000000000000000000" pitchFamily="2" charset="0"/>
              </a:rPr>
              <a:t>4</a:t>
            </a:r>
            <a:r>
              <a:rPr lang="en-GB" sz="2200" dirty="0">
                <a:latin typeface="Myriad Pro" panose="020B0503030403020204" pitchFamily="34" charset="0"/>
                <a:ea typeface="Roboto Light" panose="02000000000000000000" pitchFamily="2" charset="0"/>
              </a:rPr>
              <a:t>)</a:t>
            </a:r>
          </a:p>
          <a:p>
            <a:pPr marL="342900" indent="-342900">
              <a:spcBef>
                <a:spcPts val="0"/>
              </a:spcBef>
              <a:buClr>
                <a:srgbClr val="00308F"/>
              </a:buClr>
              <a:buFont typeface="Wingdings" panose="05000000000000000000" pitchFamily="2" charset="2"/>
              <a:buChar char="§"/>
            </a:pPr>
            <a:r>
              <a:rPr lang="en-GB" sz="2200" u="sng" dirty="0">
                <a:latin typeface="Myriad Pro" panose="020B0503030403020204" pitchFamily="34" charset="0"/>
                <a:ea typeface="Roboto Light" panose="02000000000000000000" pitchFamily="2" charset="0"/>
              </a:rPr>
              <a:t>Note:  Airfield Category predicts conditions above and in a 5 nautical mile radius around the airfields and not on the fields themselves</a:t>
            </a:r>
          </a:p>
          <a:p>
            <a:pPr marL="342900" indent="-342900">
              <a:spcBef>
                <a:spcPts val="0"/>
              </a:spcBef>
              <a:buClr>
                <a:srgbClr val="00308F"/>
              </a:buClr>
              <a:buFont typeface="Wingdings" panose="05000000000000000000" pitchFamily="2" charset="2"/>
              <a:buChar char="§"/>
            </a:pPr>
            <a:r>
              <a:rPr lang="en-GB" sz="2200" dirty="0">
                <a:latin typeface="Myriad Pro" panose="020B0503030403020204" pitchFamily="34" charset="0"/>
                <a:ea typeface="Roboto Light" panose="02000000000000000000" pitchFamily="2" charset="0"/>
              </a:rPr>
              <a:t>Actual airfield conditions should be determined by observed conditions and relayed through BWC</a:t>
            </a: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9</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CURRENT HOUR QUERY</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50C1370-BFFD-3C50-7E54-3F4DFBCE8160}"/>
              </a:ext>
            </a:extLst>
          </p:cNvPr>
          <p:cNvPicPr preferRelativeResize="0"/>
          <p:nvPr/>
        </p:nvPicPr>
        <p:blipFill rotWithShape="1">
          <a:blip r:embed="rId4">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C2BC3F27-5E40-2599-E1FE-555E188876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D44EEC02-98DD-09B4-3136-1C992016C8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pic>
        <p:nvPicPr>
          <p:cNvPr id="16" name="Google Shape;251;p16">
            <a:extLst>
              <a:ext uri="{FF2B5EF4-FFF2-40B4-BE49-F238E27FC236}">
                <a16:creationId xmlns:a16="http://schemas.microsoft.com/office/drawing/2014/main" id="{438DB66C-39F1-491A-934B-096924A27622}"/>
              </a:ext>
            </a:extLst>
          </p:cNvPr>
          <p:cNvPicPr preferRelativeResize="0"/>
          <p:nvPr/>
        </p:nvPicPr>
        <p:blipFill rotWithShape="1">
          <a:blip r:embed="rId7">
            <a:alphaModFix/>
          </a:blip>
          <a:srcRect/>
          <a:stretch/>
        </p:blipFill>
        <p:spPr>
          <a:xfrm>
            <a:off x="1912121" y="3912170"/>
            <a:ext cx="7400227" cy="2360072"/>
          </a:xfrm>
          <a:prstGeom prst="rect">
            <a:avLst/>
          </a:prstGeom>
          <a:noFill/>
          <a:ln w="12700" cap="flat" cmpd="sng">
            <a:solidFill>
              <a:schemeClr val="bg1">
                <a:lumMod val="75000"/>
              </a:schemeClr>
            </a:solidFill>
            <a:prstDash val="solid"/>
            <a:miter lim="800000"/>
            <a:headEnd type="none" w="sm" len="sm"/>
            <a:tailEnd type="none" w="sm" len="sm"/>
          </a:ln>
        </p:spPr>
      </p:pic>
      <p:sp>
        <p:nvSpPr>
          <p:cNvPr id="20" name="Arrow: Right 19">
            <a:extLst>
              <a:ext uri="{FF2B5EF4-FFF2-40B4-BE49-F238E27FC236}">
                <a16:creationId xmlns:a16="http://schemas.microsoft.com/office/drawing/2014/main" id="{A5948C2D-07DC-22B4-8BBC-5BC6A7EDE406}"/>
              </a:ext>
            </a:extLst>
          </p:cNvPr>
          <p:cNvSpPr/>
          <p:nvPr/>
        </p:nvSpPr>
        <p:spPr>
          <a:xfrm>
            <a:off x="1680731" y="4759929"/>
            <a:ext cx="298502"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6F312B6-501A-6182-ADEA-60DF2E4F5035}"/>
              </a:ext>
            </a:extLst>
          </p:cNvPr>
          <p:cNvSpPr txBox="1"/>
          <p:nvPr/>
        </p:nvSpPr>
        <p:spPr>
          <a:xfrm>
            <a:off x="1425819" y="4685190"/>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1</a:t>
            </a:r>
            <a:endParaRPr lang="en-GB" b="1" dirty="0"/>
          </a:p>
        </p:txBody>
      </p:sp>
      <p:sp>
        <p:nvSpPr>
          <p:cNvPr id="23" name="Arrow: Right 22">
            <a:extLst>
              <a:ext uri="{FF2B5EF4-FFF2-40B4-BE49-F238E27FC236}">
                <a16:creationId xmlns:a16="http://schemas.microsoft.com/office/drawing/2014/main" id="{AD310A15-AB0C-B6F5-8A01-248D2B50FCA8}"/>
              </a:ext>
            </a:extLst>
          </p:cNvPr>
          <p:cNvSpPr/>
          <p:nvPr/>
        </p:nvSpPr>
        <p:spPr>
          <a:xfrm>
            <a:off x="5481512" y="4369779"/>
            <a:ext cx="298502"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352F701-F6DF-9038-DD07-D28545C13BDB}"/>
              </a:ext>
            </a:extLst>
          </p:cNvPr>
          <p:cNvSpPr txBox="1"/>
          <p:nvPr/>
        </p:nvSpPr>
        <p:spPr>
          <a:xfrm>
            <a:off x="5226600" y="4295040"/>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2</a:t>
            </a:r>
            <a:endParaRPr lang="en-GB" b="1" dirty="0"/>
          </a:p>
        </p:txBody>
      </p:sp>
      <p:sp>
        <p:nvSpPr>
          <p:cNvPr id="25" name="Arrow: Right 24">
            <a:extLst>
              <a:ext uri="{FF2B5EF4-FFF2-40B4-BE49-F238E27FC236}">
                <a16:creationId xmlns:a16="http://schemas.microsoft.com/office/drawing/2014/main" id="{3F096D79-A3A0-28DD-9BE8-A8344FBFCF0F}"/>
              </a:ext>
            </a:extLst>
          </p:cNvPr>
          <p:cNvSpPr/>
          <p:nvPr/>
        </p:nvSpPr>
        <p:spPr>
          <a:xfrm flipH="1">
            <a:off x="8647029" y="4551110"/>
            <a:ext cx="920231"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C731B43-EBF8-CEF8-87F5-28D49EE89B73}"/>
              </a:ext>
            </a:extLst>
          </p:cNvPr>
          <p:cNvSpPr txBox="1"/>
          <p:nvPr/>
        </p:nvSpPr>
        <p:spPr>
          <a:xfrm>
            <a:off x="9533135" y="4476371"/>
            <a:ext cx="331365" cy="369332"/>
          </a:xfrm>
          <a:prstGeom prst="rect">
            <a:avLst/>
          </a:prstGeom>
          <a:noFill/>
        </p:spPr>
        <p:txBody>
          <a:bodyPr wrap="square" rtlCol="0">
            <a:spAutoFit/>
          </a:bodyPr>
          <a:lstStyle/>
          <a:p>
            <a:r>
              <a:rPr lang="en-GB" b="1" dirty="0">
                <a:solidFill>
                  <a:srgbClr val="FE0000"/>
                </a:solidFill>
                <a:latin typeface="Myriad Pro" panose="020B0503030403020204" pitchFamily="34" charset="0"/>
                <a:ea typeface="Roboto Light" panose="02000000000000000000" pitchFamily="2" charset="0"/>
              </a:rPr>
              <a:t>3</a:t>
            </a:r>
            <a:endParaRPr lang="en-GB" b="1" dirty="0"/>
          </a:p>
        </p:txBody>
      </p:sp>
      <p:sp>
        <p:nvSpPr>
          <p:cNvPr id="27" name="Arrow: Right 26">
            <a:extLst>
              <a:ext uri="{FF2B5EF4-FFF2-40B4-BE49-F238E27FC236}">
                <a16:creationId xmlns:a16="http://schemas.microsoft.com/office/drawing/2014/main" id="{DAB0AE75-FB26-11E0-B5B9-1B46688EDAF4}"/>
              </a:ext>
            </a:extLst>
          </p:cNvPr>
          <p:cNvSpPr/>
          <p:nvPr/>
        </p:nvSpPr>
        <p:spPr>
          <a:xfrm>
            <a:off x="5591967" y="5361079"/>
            <a:ext cx="298502"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5F53C3F-FE12-874B-A74F-419AB3E434BE}"/>
              </a:ext>
            </a:extLst>
          </p:cNvPr>
          <p:cNvSpPr txBox="1"/>
          <p:nvPr/>
        </p:nvSpPr>
        <p:spPr>
          <a:xfrm>
            <a:off x="5337055" y="5286340"/>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4</a:t>
            </a:r>
            <a:endParaRPr lang="en-GB" b="1" dirty="0"/>
          </a:p>
        </p:txBody>
      </p:sp>
    </p:spTree>
    <p:extLst>
      <p:ext uri="{BB962C8B-B14F-4D97-AF65-F5344CB8AC3E}">
        <p14:creationId xmlns:p14="http://schemas.microsoft.com/office/powerpoint/2010/main" val="1384656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6843834" y="1345592"/>
            <a:ext cx="5063551" cy="4950344"/>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NEXRAD column shows the current NEXRAD risk.  “NO DATA” indicates that the radar is down or the selected hour is not current</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Based On column indicates which data is driving the risk reading; in this case, NEXRAD data</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Overall AHAS risk driven by highest risk model. NEXRAD data overrides any ties.  Cell is color coded based on risk</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Height column shows the max altitude (AGL) where soaring birds might be present.  In this case, “NA” indicates that the risk is not based on the soaring model.  “NO DATA” indicates that the soaring data is missing</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The chart shows the previous days NEXRAD risk(</a:t>
            </a:r>
            <a:r>
              <a:rPr lang="en-GB" sz="2000" dirty="0" err="1">
                <a:latin typeface="Myriad Pro" panose="020B0503030403020204" pitchFamily="34" charset="0"/>
                <a:ea typeface="Roboto Light" panose="02000000000000000000" pitchFamily="2" charset="0"/>
              </a:rPr>
              <a:t>gray</a:t>
            </a:r>
            <a:r>
              <a:rPr lang="en-GB" sz="2000" dirty="0">
                <a:latin typeface="Myriad Pro" panose="020B0503030403020204" pitchFamily="34" charset="0"/>
                <a:ea typeface="Roboto Light" panose="02000000000000000000" pitchFamily="2" charset="0"/>
              </a:rPr>
              <a:t> line) compared to today’s risk(blue line). As well as the min, max and average risk from the past five years of NEXRAD data.</a:t>
            </a:r>
          </a:p>
          <a:p>
            <a:pPr>
              <a:spcBef>
                <a:spcPts val="0"/>
              </a:spcBef>
              <a:buClr>
                <a:srgbClr val="00308F"/>
              </a:buClr>
            </a:pPr>
            <a:endParaRPr lang="en-GB" sz="2000" dirty="0">
              <a:latin typeface="Myriad Pro" panose="020B0503030403020204" pitchFamily="34" charset="0"/>
              <a:ea typeface="Roboto Light" panose="02000000000000000000" pitchFamily="2" charset="0"/>
            </a:endParaRPr>
          </a:p>
          <a:p>
            <a:pPr>
              <a:spcBef>
                <a:spcPts val="0"/>
              </a:spcBef>
              <a:buClr>
                <a:srgbClr val="00308F"/>
              </a:buClr>
            </a:pPr>
            <a:endParaRPr lang="en-GB" sz="20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6</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CURRENT HOUR QUERY</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02A5BC38-B3B5-E41B-ECB3-8B778110EE51}"/>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16C8DA01-B5C9-6B85-A8FB-AF68B3C248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C0AC847C-E931-239B-F415-4B4565F1D2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pic>
        <p:nvPicPr>
          <p:cNvPr id="3" name="Picture 2" descr="A screenshot of a graph&#10;&#10;Description automatically generated">
            <a:extLst>
              <a:ext uri="{FF2B5EF4-FFF2-40B4-BE49-F238E27FC236}">
                <a16:creationId xmlns:a16="http://schemas.microsoft.com/office/drawing/2014/main" id="{9203AFB9-88FD-4269-4A74-C21E173BA1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34" y="1249527"/>
            <a:ext cx="6529576" cy="3258070"/>
          </a:xfrm>
          <a:prstGeom prst="rect">
            <a:avLst/>
          </a:prstGeom>
        </p:spPr>
      </p:pic>
    </p:spTree>
    <p:extLst>
      <p:ext uri="{BB962C8B-B14F-4D97-AF65-F5344CB8AC3E}">
        <p14:creationId xmlns:p14="http://schemas.microsoft.com/office/powerpoint/2010/main" val="1657592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260859"/>
              </a:buClr>
            </a:pPr>
            <a:endParaRPr lang="en-GB" sz="24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4</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FORECAST QUERY</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50C1370-BFFD-3C50-7E54-3F4DFBCE8160}"/>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C2BC3F27-5E40-2599-E1FE-555E18887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D44EEC02-98DD-09B4-3136-1C992016C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16" name="Content Placeholder 2">
            <a:extLst>
              <a:ext uri="{FF2B5EF4-FFF2-40B4-BE49-F238E27FC236}">
                <a16:creationId xmlns:a16="http://schemas.microsoft.com/office/drawing/2014/main" id="{3CD1A9B0-5114-D7B1-1477-4EE12299945D}"/>
              </a:ext>
            </a:extLst>
          </p:cNvPr>
          <p:cNvSpPr txBox="1">
            <a:spLocks/>
          </p:cNvSpPr>
          <p:nvPr/>
        </p:nvSpPr>
        <p:spPr>
          <a:xfrm>
            <a:off x="1424363" y="1374191"/>
            <a:ext cx="10137064" cy="4950344"/>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00308F"/>
              </a:buClr>
            </a:pPr>
            <a:r>
              <a:rPr lang="en-GB" sz="2800" dirty="0">
                <a:solidFill>
                  <a:srgbClr val="00308F"/>
                </a:solidFill>
                <a:latin typeface="Myriad Pro" panose="020B0503030403020204" pitchFamily="34" charset="0"/>
                <a:ea typeface="Roboto Light" panose="02000000000000000000" pitchFamily="2" charset="0"/>
              </a:rPr>
              <a:t>(&gt;1 and up to 24 hours)</a:t>
            </a:r>
          </a:p>
          <a:p>
            <a:pPr>
              <a:spcBef>
                <a:spcPts val="0"/>
              </a:spcBef>
              <a:buClr>
                <a:srgbClr val="00308F"/>
              </a:buClr>
            </a:pPr>
            <a:endParaRPr lang="en-GB" sz="2800" dirty="0">
              <a:solidFill>
                <a:srgbClr val="00308F"/>
              </a:solidFill>
              <a:latin typeface="Myriad Pro" panose="020B0503030403020204" pitchFamily="34" charset="0"/>
              <a:ea typeface="Roboto Light" panose="02000000000000000000" pitchFamily="2" charset="0"/>
            </a:endParaRPr>
          </a:p>
          <a:p>
            <a:pPr marL="571500" indent="-571500">
              <a:spcBef>
                <a:spcPts val="0"/>
              </a:spcBef>
              <a:buClr>
                <a:srgbClr val="00308F"/>
              </a:buClr>
              <a:buFont typeface="Wingdings" panose="05000000000000000000" pitchFamily="2" charset="2"/>
              <a:buChar char="§"/>
            </a:pPr>
            <a:r>
              <a:rPr lang="en-GB" sz="2800" b="1" dirty="0">
                <a:solidFill>
                  <a:srgbClr val="00308F"/>
                </a:solidFill>
                <a:latin typeface="Myriad Pro" panose="020B0503030403020204" pitchFamily="34" charset="0"/>
                <a:ea typeface="Roboto Light" panose="02000000000000000000" pitchFamily="2" charset="0"/>
              </a:rPr>
              <a:t>Forecast Conditions Query</a:t>
            </a:r>
          </a:p>
          <a:p>
            <a:pPr>
              <a:spcBef>
                <a:spcPts val="0"/>
              </a:spcBef>
              <a:buClr>
                <a:srgbClr val="00308F"/>
              </a:buClr>
            </a:pPr>
            <a:endParaRPr lang="en-GB" sz="2000" b="1" dirty="0">
              <a:solidFill>
                <a:srgbClr val="00308F"/>
              </a:solidFill>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NWS weather observations and population data for five species of soaring birds are used to predict soaring bird risk in the contiguous 48 states and Alaska</a:t>
            </a:r>
          </a:p>
          <a:p>
            <a:pPr marL="1028700" lvl="1" indent="-5715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Soaring models are run twice a day, at 0600 and 1800 to forecast bird strike risk up to 24 hours in advance</a:t>
            </a:r>
          </a:p>
          <a:p>
            <a:pPr marL="1028700" lvl="1" indent="-5715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Thermal depth is calculated using the Model Output Statistics(MOS) data from NOAA and the Upper Air(UPA) weather data provided by the University of Wyoming</a:t>
            </a:r>
          </a:p>
          <a:p>
            <a:pPr marL="1028700" lvl="1" indent="-5715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The species in the soaring model are turkey vultures(TUVU), black vultures(BLVU), red-tailed hawks(RTHA), bald eagles(BAEA) and golden eagles(GOEA)</a:t>
            </a:r>
          </a:p>
          <a:p>
            <a:pPr marL="1028700" lvl="1" indent="-5715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The Soaring Bird Model predicts likelihood of soaring birds based on thermal depth and population data</a:t>
            </a:r>
          </a:p>
          <a:p>
            <a:pPr marL="1485900" lvl="2" indent="-5715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Displayed thermal depth height indicates where conditions are right for soaring birds to be present</a:t>
            </a:r>
          </a:p>
          <a:p>
            <a:pPr>
              <a:spcBef>
                <a:spcPts val="0"/>
              </a:spcBef>
              <a:buClr>
                <a:srgbClr val="00308F"/>
              </a:buClr>
            </a:pPr>
            <a:endParaRPr lang="en-GB" sz="2800" dirty="0">
              <a:latin typeface="Myriad Pro" panose="020B0503030403020204" pitchFamily="34" charset="0"/>
              <a:ea typeface="Roboto Light" panose="02000000000000000000" pitchFamily="2" charset="0"/>
            </a:endParaRPr>
          </a:p>
        </p:txBody>
      </p:sp>
    </p:spTree>
    <p:extLst>
      <p:ext uri="{BB962C8B-B14F-4D97-AF65-F5344CB8AC3E}">
        <p14:creationId xmlns:p14="http://schemas.microsoft.com/office/powerpoint/2010/main" val="526033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571500" indent="-571500">
              <a:spcBef>
                <a:spcPts val="0"/>
              </a:spcBef>
              <a:buClr>
                <a:srgbClr val="260859"/>
              </a:buClr>
              <a:buFont typeface="Wingdings" panose="05000000000000000000" pitchFamily="2" charset="2"/>
              <a:buChar char="§"/>
            </a:pPr>
            <a:r>
              <a:rPr lang="en-GB" sz="3600" dirty="0">
                <a:latin typeface="Myriad Pro" panose="020B0503030403020204" pitchFamily="34" charset="0"/>
                <a:ea typeface="Roboto Light" panose="02000000000000000000" pitchFamily="2" charset="0"/>
              </a:rPr>
              <a:t>Introduce users to the AHAS system by highlighting specific capabilities, common pitfalls, and best practices</a:t>
            </a: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1</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OBJECTIVE</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5" name="Google Shape;301;p30" descr="BASH Logo.jpg">
            <a:extLst>
              <a:ext uri="{FF2B5EF4-FFF2-40B4-BE49-F238E27FC236}">
                <a16:creationId xmlns:a16="http://schemas.microsoft.com/office/drawing/2014/main" id="{629AB860-9777-47A4-F1C6-5AF7B75F5F6F}"/>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6" name="Picture 15">
            <a:extLst>
              <a:ext uri="{FF2B5EF4-FFF2-40B4-BE49-F238E27FC236}">
                <a16:creationId xmlns:a16="http://schemas.microsoft.com/office/drawing/2014/main" id="{31352556-81AF-D3C2-F1A1-8AEBEB1907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22" name="Picture 21" descr="Text&#10;&#10;Description automatically generated with low confidence">
            <a:extLst>
              <a:ext uri="{FF2B5EF4-FFF2-40B4-BE49-F238E27FC236}">
                <a16:creationId xmlns:a16="http://schemas.microsoft.com/office/drawing/2014/main" id="{118BA112-FC7C-750B-15A6-72FE740FE1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pic>
        <p:nvPicPr>
          <p:cNvPr id="23" name="Picture 22" descr="Text&#10;&#10;Description automatically generated with low confidence">
            <a:extLst>
              <a:ext uri="{FF2B5EF4-FFF2-40B4-BE49-F238E27FC236}">
                <a16:creationId xmlns:a16="http://schemas.microsoft.com/office/drawing/2014/main" id="{4E41A588-D72B-E7A4-84BF-962AA961EE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7465" y="3619982"/>
            <a:ext cx="3846106" cy="1613555"/>
          </a:xfrm>
          <a:prstGeom prst="rect">
            <a:avLst/>
          </a:prstGeom>
        </p:spPr>
      </p:pic>
    </p:spTree>
    <p:extLst>
      <p:ext uri="{BB962C8B-B14F-4D97-AF65-F5344CB8AC3E}">
        <p14:creationId xmlns:p14="http://schemas.microsoft.com/office/powerpoint/2010/main" val="1044034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260859"/>
              </a:buClr>
            </a:pPr>
            <a:endParaRPr lang="en-GB" sz="24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4</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FORECAST QUERY</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50C1370-BFFD-3C50-7E54-3F4DFBCE8160}"/>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C2BC3F27-5E40-2599-E1FE-555E18887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D44EEC02-98DD-09B4-3136-1C992016C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16" name="Content Placeholder 2">
            <a:extLst>
              <a:ext uri="{FF2B5EF4-FFF2-40B4-BE49-F238E27FC236}">
                <a16:creationId xmlns:a16="http://schemas.microsoft.com/office/drawing/2014/main" id="{3CD1A9B0-5114-D7B1-1477-4EE12299945D}"/>
              </a:ext>
            </a:extLst>
          </p:cNvPr>
          <p:cNvSpPr txBox="1">
            <a:spLocks/>
          </p:cNvSpPr>
          <p:nvPr/>
        </p:nvSpPr>
        <p:spPr>
          <a:xfrm>
            <a:off x="1424363" y="1210001"/>
            <a:ext cx="10137064" cy="27531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00308F"/>
              </a:buClr>
            </a:pPr>
            <a:r>
              <a:rPr lang="en-GB" sz="2800" dirty="0">
                <a:solidFill>
                  <a:srgbClr val="00308F"/>
                </a:solidFill>
                <a:latin typeface="Myriad Pro" panose="020B0503030403020204" pitchFamily="34" charset="0"/>
                <a:ea typeface="Roboto Light" panose="02000000000000000000" pitchFamily="2" charset="0"/>
              </a:rPr>
              <a:t>(&gt;1 and up to 24 hours)</a:t>
            </a:r>
          </a:p>
          <a:p>
            <a:pPr>
              <a:spcBef>
                <a:spcPts val="0"/>
              </a:spcBef>
              <a:buClr>
                <a:srgbClr val="00308F"/>
              </a:buClr>
            </a:pPr>
            <a:endParaRPr lang="en-GB" sz="1100" dirty="0">
              <a:solidFill>
                <a:srgbClr val="00308F"/>
              </a:solidFill>
              <a:latin typeface="Myriad Pro" panose="020B0503030403020204" pitchFamily="34" charset="0"/>
              <a:ea typeface="Roboto Light" panose="02000000000000000000" pitchFamily="2" charset="0"/>
            </a:endParaRPr>
          </a:p>
          <a:p>
            <a:pPr marL="571500" indent="-571500">
              <a:spcBef>
                <a:spcPts val="0"/>
              </a:spcBef>
              <a:buClr>
                <a:srgbClr val="00308F"/>
              </a:buClr>
              <a:buFont typeface="Wingdings" panose="05000000000000000000" pitchFamily="2" charset="2"/>
              <a:buChar char="§"/>
            </a:pPr>
            <a:r>
              <a:rPr lang="en-GB" sz="2800" b="1" dirty="0">
                <a:solidFill>
                  <a:srgbClr val="00308F"/>
                </a:solidFill>
                <a:latin typeface="Myriad Pro" panose="020B0503030403020204" pitchFamily="34" charset="0"/>
                <a:ea typeface="Roboto Light" panose="02000000000000000000" pitchFamily="2" charset="0"/>
              </a:rPr>
              <a:t>Query Example – Aberdeen Fld</a:t>
            </a:r>
            <a:endParaRPr lang="en-GB" sz="2000" b="1" dirty="0">
              <a:solidFill>
                <a:srgbClr val="00308F"/>
              </a:solidFill>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Ø"/>
            </a:pPr>
            <a:r>
              <a:rPr lang="en-GB" sz="2400" dirty="0">
                <a:latin typeface="Myriad Pro" panose="020B0503030403020204" pitchFamily="34" charset="0"/>
                <a:ea typeface="Roboto Light" panose="02000000000000000000" pitchFamily="2" charset="0"/>
              </a:rPr>
              <a:t>Go to </a:t>
            </a:r>
            <a:r>
              <a:rPr lang="en-GB" sz="2400" dirty="0">
                <a:latin typeface="Myriad Pro" panose="020B0503030403020204" pitchFamily="34" charset="0"/>
                <a:ea typeface="Roboto Light" panose="02000000000000000000" pitchFamily="2" charset="0"/>
                <a:hlinkClick r:id="rId6"/>
              </a:rPr>
              <a:t>www.usahas.com</a:t>
            </a:r>
            <a:endParaRPr lang="en-GB" sz="2400" dirty="0">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Ø"/>
            </a:pPr>
            <a:r>
              <a:rPr lang="en-GB" sz="2400" dirty="0">
                <a:latin typeface="Myriad Pro" panose="020B0503030403020204" pitchFamily="34" charset="0"/>
                <a:ea typeface="Roboto Light" panose="02000000000000000000" pitchFamily="2" charset="0"/>
              </a:rPr>
              <a:t>Click desired area (Airfields)</a:t>
            </a:r>
          </a:p>
          <a:p>
            <a:pPr marL="1028700" lvl="1" indent="-571500">
              <a:spcBef>
                <a:spcPts val="0"/>
              </a:spcBef>
              <a:buClr>
                <a:srgbClr val="00308F"/>
              </a:buClr>
              <a:buFont typeface="Wingdings" panose="05000000000000000000" pitchFamily="2" charset="2"/>
              <a:buChar char="Ø"/>
            </a:pPr>
            <a:r>
              <a:rPr lang="en-GB" sz="2400" dirty="0">
                <a:latin typeface="Myriad Pro" panose="020B0503030403020204" pitchFamily="34" charset="0"/>
                <a:ea typeface="Roboto Light" panose="02000000000000000000" pitchFamily="2" charset="0"/>
              </a:rPr>
              <a:t>Select  Aberdeen Fld, desired time, and select output format</a:t>
            </a:r>
          </a:p>
          <a:p>
            <a:pPr marL="1028700" lvl="1" indent="-571500">
              <a:spcBef>
                <a:spcPts val="0"/>
              </a:spcBef>
              <a:buClr>
                <a:srgbClr val="00308F"/>
              </a:buClr>
              <a:buFont typeface="Wingdings" panose="05000000000000000000" pitchFamily="2" charset="2"/>
              <a:buChar char="Ø"/>
            </a:pPr>
            <a:r>
              <a:rPr lang="en-GB" sz="2400" dirty="0">
                <a:latin typeface="Myriad Pro" panose="020B0503030403020204" pitchFamily="34" charset="0"/>
                <a:ea typeface="Roboto Light" panose="02000000000000000000" pitchFamily="2" charset="0"/>
              </a:rPr>
              <a:t>Everything is the same as a current hour query except you select a time between 1 and 24 hrs from current time</a:t>
            </a:r>
          </a:p>
          <a:p>
            <a:pPr>
              <a:spcBef>
                <a:spcPts val="0"/>
              </a:spcBef>
              <a:buClr>
                <a:srgbClr val="00308F"/>
              </a:buClr>
            </a:pPr>
            <a:endParaRPr lang="en-GB" sz="2800" dirty="0">
              <a:latin typeface="Myriad Pro" panose="020B0503030403020204" pitchFamily="34" charset="0"/>
              <a:ea typeface="Roboto Light" panose="02000000000000000000" pitchFamily="2" charset="0"/>
            </a:endParaRPr>
          </a:p>
        </p:txBody>
      </p:sp>
      <p:pic>
        <p:nvPicPr>
          <p:cNvPr id="20" name="Google Shape;282;p19">
            <a:extLst>
              <a:ext uri="{FF2B5EF4-FFF2-40B4-BE49-F238E27FC236}">
                <a16:creationId xmlns:a16="http://schemas.microsoft.com/office/drawing/2014/main" id="{4AF85201-7F4B-3DB6-DEFF-9D3700E03833}"/>
              </a:ext>
            </a:extLst>
          </p:cNvPr>
          <p:cNvPicPr preferRelativeResize="0"/>
          <p:nvPr/>
        </p:nvPicPr>
        <p:blipFill rotWithShape="1">
          <a:blip r:embed="rId7">
            <a:alphaModFix/>
          </a:blip>
          <a:srcRect/>
          <a:stretch/>
        </p:blipFill>
        <p:spPr>
          <a:xfrm>
            <a:off x="1850190" y="3943925"/>
            <a:ext cx="7649166" cy="2542959"/>
          </a:xfrm>
          <a:prstGeom prst="rect">
            <a:avLst/>
          </a:prstGeom>
          <a:noFill/>
          <a:ln w="12700" cap="flat" cmpd="sng">
            <a:solidFill>
              <a:schemeClr val="bg1">
                <a:lumMod val="75000"/>
              </a:schemeClr>
            </a:solidFill>
            <a:prstDash val="solid"/>
            <a:miter lim="800000"/>
            <a:headEnd type="none" w="sm" len="sm"/>
            <a:tailEnd type="none" w="sm" len="sm"/>
          </a:ln>
        </p:spPr>
      </p:pic>
      <p:sp>
        <p:nvSpPr>
          <p:cNvPr id="22" name="Arrow: Right 21">
            <a:extLst>
              <a:ext uri="{FF2B5EF4-FFF2-40B4-BE49-F238E27FC236}">
                <a16:creationId xmlns:a16="http://schemas.microsoft.com/office/drawing/2014/main" id="{AF9C206A-D07F-E47B-E250-144CE88D3E9D}"/>
              </a:ext>
            </a:extLst>
          </p:cNvPr>
          <p:cNvSpPr/>
          <p:nvPr/>
        </p:nvSpPr>
        <p:spPr>
          <a:xfrm flipH="1">
            <a:off x="8765833" y="4647326"/>
            <a:ext cx="920231"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A22EDA6-C8A3-FF30-06BA-CC04E272C06A}"/>
              </a:ext>
            </a:extLst>
          </p:cNvPr>
          <p:cNvSpPr txBox="1"/>
          <p:nvPr/>
        </p:nvSpPr>
        <p:spPr>
          <a:xfrm>
            <a:off x="9693884" y="4555809"/>
            <a:ext cx="2213501" cy="369332"/>
          </a:xfrm>
          <a:prstGeom prst="rect">
            <a:avLst/>
          </a:prstGeom>
          <a:noFill/>
        </p:spPr>
        <p:txBody>
          <a:bodyPr wrap="square" rtlCol="0">
            <a:spAutoFit/>
          </a:bodyPr>
          <a:lstStyle/>
          <a:p>
            <a:r>
              <a:rPr lang="en-GB" dirty="0">
                <a:solidFill>
                  <a:srgbClr val="00308F"/>
                </a:solidFill>
                <a:latin typeface="Myriad Pro" panose="020B0503030403020204" pitchFamily="34" charset="0"/>
                <a:ea typeface="Roboto Light" panose="02000000000000000000" pitchFamily="2" charset="0"/>
              </a:rPr>
              <a:t>Next hour selected</a:t>
            </a:r>
            <a:endParaRPr lang="en-GB" dirty="0">
              <a:solidFill>
                <a:srgbClr val="00308F"/>
              </a:solidFill>
            </a:endParaRPr>
          </a:p>
        </p:txBody>
      </p:sp>
    </p:spTree>
    <p:extLst>
      <p:ext uri="{BB962C8B-B14F-4D97-AF65-F5344CB8AC3E}">
        <p14:creationId xmlns:p14="http://schemas.microsoft.com/office/powerpoint/2010/main" val="3139047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260859"/>
              </a:buClr>
            </a:pPr>
            <a:endParaRPr lang="en-GB" sz="24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4</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FORECAST QUERY</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50C1370-BFFD-3C50-7E54-3F4DFBCE8160}"/>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C2BC3F27-5E40-2599-E1FE-555E18887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D44EEC02-98DD-09B4-3136-1C992016C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16" name="Content Placeholder 2">
            <a:extLst>
              <a:ext uri="{FF2B5EF4-FFF2-40B4-BE49-F238E27FC236}">
                <a16:creationId xmlns:a16="http://schemas.microsoft.com/office/drawing/2014/main" id="{3CD1A9B0-5114-D7B1-1477-4EE12299945D}"/>
              </a:ext>
            </a:extLst>
          </p:cNvPr>
          <p:cNvSpPr txBox="1">
            <a:spLocks/>
          </p:cNvSpPr>
          <p:nvPr/>
        </p:nvSpPr>
        <p:spPr>
          <a:xfrm>
            <a:off x="1424363" y="1210001"/>
            <a:ext cx="10137064" cy="275319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00308F"/>
              </a:buClr>
            </a:pPr>
            <a:r>
              <a:rPr lang="en-GB" sz="2800" dirty="0">
                <a:solidFill>
                  <a:srgbClr val="00308F"/>
                </a:solidFill>
                <a:latin typeface="Myriad Pro" panose="020B0503030403020204" pitchFamily="34" charset="0"/>
                <a:ea typeface="Roboto Light" panose="02000000000000000000" pitchFamily="2" charset="0"/>
              </a:rPr>
              <a:t>(&gt;1 and up to 24 hours)</a:t>
            </a:r>
          </a:p>
          <a:p>
            <a:pPr>
              <a:spcBef>
                <a:spcPts val="0"/>
              </a:spcBef>
              <a:buClr>
                <a:srgbClr val="00308F"/>
              </a:buClr>
            </a:pPr>
            <a:endParaRPr lang="en-GB" sz="1200" dirty="0">
              <a:solidFill>
                <a:srgbClr val="00308F"/>
              </a:solidFill>
              <a:latin typeface="Myriad Pro" panose="020B0503030403020204" pitchFamily="34" charset="0"/>
              <a:ea typeface="Roboto Light" panose="02000000000000000000" pitchFamily="2" charset="0"/>
            </a:endParaRPr>
          </a:p>
          <a:p>
            <a:pPr marL="342900" indent="-3429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Outside of the current hour, NEXRAD data is not available </a:t>
            </a:r>
          </a:p>
          <a:p>
            <a:pPr marL="342900" indent="-3429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Based On column indicates which model/input is driving the risk reading; in this case, SOAR</a:t>
            </a:r>
          </a:p>
          <a:p>
            <a:pPr marL="342900" indent="-3429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Query is from between 1 and 24 hours of the current time</a:t>
            </a:r>
          </a:p>
          <a:p>
            <a:pPr marL="342900" indent="-3429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Height column shows the max altitude (AGL) where soaring birds might be present. In this case, “694” indicates that conditions are right for soaring birds to be present up to 694’ AGL and below</a:t>
            </a:r>
          </a:p>
          <a:p>
            <a:pPr>
              <a:spcBef>
                <a:spcPts val="0"/>
              </a:spcBef>
              <a:buClr>
                <a:srgbClr val="00308F"/>
              </a:buClr>
            </a:pPr>
            <a:endParaRPr lang="en-GB" sz="2800" dirty="0">
              <a:latin typeface="Myriad Pro" panose="020B0503030403020204" pitchFamily="34" charset="0"/>
              <a:ea typeface="Roboto Light" panose="02000000000000000000" pitchFamily="2" charset="0"/>
            </a:endParaRPr>
          </a:p>
        </p:txBody>
      </p:sp>
      <p:pic>
        <p:nvPicPr>
          <p:cNvPr id="24" name="Google Shape;292;p20">
            <a:extLst>
              <a:ext uri="{FF2B5EF4-FFF2-40B4-BE49-F238E27FC236}">
                <a16:creationId xmlns:a16="http://schemas.microsoft.com/office/drawing/2014/main" id="{F5AA3635-1282-CE4F-7405-CDE68F8DA35F}"/>
              </a:ext>
            </a:extLst>
          </p:cNvPr>
          <p:cNvPicPr preferRelativeResize="0"/>
          <p:nvPr/>
        </p:nvPicPr>
        <p:blipFill rotWithShape="1">
          <a:blip r:embed="rId6">
            <a:alphaModFix/>
          </a:blip>
          <a:srcRect/>
          <a:stretch/>
        </p:blipFill>
        <p:spPr>
          <a:xfrm>
            <a:off x="1137399" y="4341010"/>
            <a:ext cx="9602437" cy="1724171"/>
          </a:xfrm>
          <a:prstGeom prst="rect">
            <a:avLst/>
          </a:prstGeom>
          <a:noFill/>
          <a:ln w="12700" cap="flat" cmpd="sng">
            <a:solidFill>
              <a:schemeClr val="bg1">
                <a:lumMod val="75000"/>
              </a:schemeClr>
            </a:solidFill>
            <a:prstDash val="solid"/>
            <a:miter lim="800000"/>
            <a:headEnd type="none" w="sm" len="sm"/>
            <a:tailEnd type="none" w="sm" len="sm"/>
          </a:ln>
        </p:spPr>
      </p:pic>
    </p:spTree>
    <p:extLst>
      <p:ext uri="{BB962C8B-B14F-4D97-AF65-F5344CB8AC3E}">
        <p14:creationId xmlns:p14="http://schemas.microsoft.com/office/powerpoint/2010/main" val="1170488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260859"/>
              </a:buClr>
            </a:pPr>
            <a:endParaRPr lang="en-GB" sz="24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4</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HISTORICAL QUERY</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50C1370-BFFD-3C50-7E54-3F4DFBCE8160}"/>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C2BC3F27-5E40-2599-E1FE-555E18887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D44EEC02-98DD-09B4-3136-1C992016C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16" name="Content Placeholder 2">
            <a:extLst>
              <a:ext uri="{FF2B5EF4-FFF2-40B4-BE49-F238E27FC236}">
                <a16:creationId xmlns:a16="http://schemas.microsoft.com/office/drawing/2014/main" id="{3CD1A9B0-5114-D7B1-1477-4EE12299945D}"/>
              </a:ext>
            </a:extLst>
          </p:cNvPr>
          <p:cNvSpPr txBox="1">
            <a:spLocks/>
          </p:cNvSpPr>
          <p:nvPr/>
        </p:nvSpPr>
        <p:spPr>
          <a:xfrm>
            <a:off x="1424363" y="1374191"/>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00308F"/>
              </a:buClr>
            </a:pPr>
            <a:r>
              <a:rPr lang="en-GB" sz="2800" dirty="0">
                <a:latin typeface="Myriad Pro" panose="020B0503030403020204" pitchFamily="34" charset="0"/>
                <a:ea typeface="Roboto Light" panose="02000000000000000000" pitchFamily="2" charset="0"/>
              </a:rPr>
              <a:t>(24 hours or past)</a:t>
            </a:r>
          </a:p>
          <a:p>
            <a:pPr>
              <a:spcBef>
                <a:spcPts val="0"/>
              </a:spcBef>
              <a:buClr>
                <a:srgbClr val="00308F"/>
              </a:buClr>
            </a:pPr>
            <a:endParaRPr lang="en-GB" sz="2000" b="1" dirty="0">
              <a:solidFill>
                <a:srgbClr val="FF0000"/>
              </a:solidFill>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
            </a:pPr>
            <a:r>
              <a:rPr lang="en-GB" dirty="0">
                <a:latin typeface="Myriad Pro" panose="020B0503030403020204" pitchFamily="34" charset="0"/>
                <a:ea typeface="Roboto Light" panose="02000000000000000000" pitchFamily="2" charset="0"/>
              </a:rPr>
              <a:t>AHAS risk prediction reverts to the NEXBAM if:</a:t>
            </a:r>
          </a:p>
          <a:p>
            <a:pPr marL="1485900" lvl="2" indent="-571500">
              <a:spcBef>
                <a:spcPts val="0"/>
              </a:spcBef>
              <a:buClr>
                <a:srgbClr val="00308F"/>
              </a:buClr>
              <a:buFont typeface="Wingdings" panose="05000000000000000000" pitchFamily="2" charset="2"/>
              <a:buChar char="§"/>
            </a:pPr>
            <a:r>
              <a:rPr lang="en-GB" sz="2600" dirty="0">
                <a:latin typeface="Myriad Pro" panose="020B0503030403020204" pitchFamily="34" charset="0"/>
                <a:ea typeface="Roboto Light" panose="02000000000000000000" pitchFamily="2" charset="0"/>
              </a:rPr>
              <a:t>Query is for a time prior to the current month</a:t>
            </a:r>
          </a:p>
          <a:p>
            <a:pPr marL="1485900" lvl="2" indent="-571500">
              <a:spcBef>
                <a:spcPts val="0"/>
              </a:spcBef>
              <a:buClr>
                <a:srgbClr val="00308F"/>
              </a:buClr>
              <a:buFont typeface="Wingdings" panose="05000000000000000000" pitchFamily="2" charset="2"/>
              <a:buChar char="§"/>
            </a:pPr>
            <a:r>
              <a:rPr lang="en-GB" sz="2600" dirty="0">
                <a:latin typeface="Myriad Pro" panose="020B0503030403020204" pitchFamily="34" charset="0"/>
                <a:ea typeface="Roboto Light" panose="02000000000000000000" pitchFamily="2" charset="0"/>
              </a:rPr>
              <a:t>Query is for time period &gt;24 hrs in advance of the current hour</a:t>
            </a:r>
          </a:p>
          <a:p>
            <a:pPr marL="1485900" lvl="2" indent="-571500">
              <a:spcBef>
                <a:spcPts val="0"/>
              </a:spcBef>
              <a:buClr>
                <a:srgbClr val="00308F"/>
              </a:buClr>
              <a:buFont typeface="Wingdings" panose="05000000000000000000" pitchFamily="2" charset="2"/>
              <a:buChar char="§"/>
            </a:pPr>
            <a:r>
              <a:rPr lang="en-GB" sz="2600" dirty="0">
                <a:latin typeface="Myriad Pro" panose="020B0503030403020204" pitchFamily="34" charset="0"/>
                <a:ea typeface="Roboto Light" panose="02000000000000000000" pitchFamily="2" charset="0"/>
              </a:rPr>
              <a:t>Other data sources are unavailable</a:t>
            </a:r>
          </a:p>
          <a:p>
            <a:pPr marL="1028700" lvl="1" indent="-571500">
              <a:spcBef>
                <a:spcPts val="0"/>
              </a:spcBef>
              <a:buClr>
                <a:srgbClr val="00308F"/>
              </a:buClr>
              <a:buFont typeface="Wingdings" panose="05000000000000000000" pitchFamily="2" charset="2"/>
              <a:buChar char="§"/>
            </a:pPr>
            <a:r>
              <a:rPr lang="en-GB" dirty="0">
                <a:latin typeface="Myriad Pro" panose="020B0503030403020204" pitchFamily="34" charset="0"/>
                <a:ea typeface="Roboto Light" panose="02000000000000000000" pitchFamily="2" charset="0"/>
              </a:rPr>
              <a:t>Past data for the current month is now available on the web page</a:t>
            </a:r>
          </a:p>
          <a:p>
            <a:pPr marL="1028700" lvl="1" indent="-571500">
              <a:spcBef>
                <a:spcPts val="0"/>
              </a:spcBef>
              <a:buClr>
                <a:srgbClr val="00308F"/>
              </a:buClr>
              <a:buFont typeface="Wingdings" panose="05000000000000000000" pitchFamily="2" charset="2"/>
              <a:buChar char="§"/>
            </a:pPr>
            <a:r>
              <a:rPr lang="en-GB" dirty="0">
                <a:latin typeface="Myriad Pro" panose="020B0503030403020204" pitchFamily="34" charset="0"/>
                <a:ea typeface="Roboto Light" panose="02000000000000000000" pitchFamily="2" charset="0"/>
              </a:rPr>
              <a:t>Past data older than the current month can be requested from the USAF BASH Team</a:t>
            </a:r>
          </a:p>
          <a:p>
            <a:pPr>
              <a:spcBef>
                <a:spcPts val="0"/>
              </a:spcBef>
              <a:buClr>
                <a:srgbClr val="00308F"/>
              </a:buClr>
            </a:pPr>
            <a:endParaRPr lang="en-GB" sz="2800" dirty="0">
              <a:latin typeface="Myriad Pro" panose="020B0503030403020204" pitchFamily="34" charset="0"/>
              <a:ea typeface="Roboto Light" panose="02000000000000000000" pitchFamily="2" charset="0"/>
            </a:endParaRPr>
          </a:p>
        </p:txBody>
      </p:sp>
    </p:spTree>
    <p:extLst>
      <p:ext uri="{BB962C8B-B14F-4D97-AF65-F5344CB8AC3E}">
        <p14:creationId xmlns:p14="http://schemas.microsoft.com/office/powerpoint/2010/main" val="1048674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260859"/>
              </a:buClr>
            </a:pPr>
            <a:endParaRPr lang="en-GB" sz="24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4</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HISTORICAL QUERY</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50C1370-BFFD-3C50-7E54-3F4DFBCE8160}"/>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C2BC3F27-5E40-2599-E1FE-555E18887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D44EEC02-98DD-09B4-3136-1C992016C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16" name="Content Placeholder 2">
            <a:extLst>
              <a:ext uri="{FF2B5EF4-FFF2-40B4-BE49-F238E27FC236}">
                <a16:creationId xmlns:a16="http://schemas.microsoft.com/office/drawing/2014/main" id="{3CD1A9B0-5114-D7B1-1477-4EE12299945D}"/>
              </a:ext>
            </a:extLst>
          </p:cNvPr>
          <p:cNvSpPr txBox="1">
            <a:spLocks/>
          </p:cNvSpPr>
          <p:nvPr/>
        </p:nvSpPr>
        <p:spPr>
          <a:xfrm>
            <a:off x="1424363" y="1374191"/>
            <a:ext cx="10137064" cy="49503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00308F"/>
              </a:buClr>
            </a:pPr>
            <a:r>
              <a:rPr lang="en-GB" sz="2800" dirty="0">
                <a:latin typeface="Myriad Pro" panose="020B0503030403020204" pitchFamily="34" charset="0"/>
                <a:ea typeface="Roboto Light" panose="02000000000000000000" pitchFamily="2" charset="0"/>
              </a:rPr>
              <a:t>(24 hours or past)</a:t>
            </a:r>
          </a:p>
          <a:p>
            <a:pPr>
              <a:spcBef>
                <a:spcPts val="0"/>
              </a:spcBef>
              <a:buClr>
                <a:srgbClr val="00308F"/>
              </a:buClr>
            </a:pPr>
            <a:endParaRPr lang="en-GB" sz="1200" b="1" dirty="0">
              <a:latin typeface="Myriad Pro" panose="020B0503030403020204" pitchFamily="34" charset="0"/>
              <a:ea typeface="Roboto Light" panose="02000000000000000000" pitchFamily="2" charset="0"/>
            </a:endParaRPr>
          </a:p>
          <a:p>
            <a:pPr lvl="1">
              <a:spcBef>
                <a:spcPts val="0"/>
              </a:spcBef>
              <a:buClr>
                <a:srgbClr val="00308F"/>
              </a:buClr>
            </a:pPr>
            <a:r>
              <a:rPr lang="en-GB" sz="2400" b="1" dirty="0">
                <a:latin typeface="Myriad Pro" panose="020B0503030403020204" pitchFamily="34" charset="0"/>
                <a:ea typeface="Roboto Light" panose="02000000000000000000" pitchFamily="2" charset="0"/>
              </a:rPr>
              <a:t>NEXRAD BAM(NEXBAM) data is based on:</a:t>
            </a:r>
          </a:p>
          <a:p>
            <a:pPr lvl="1">
              <a:spcBef>
                <a:spcPts val="0"/>
              </a:spcBef>
              <a:buClr>
                <a:srgbClr val="00308F"/>
              </a:buClr>
            </a:pPr>
            <a:endParaRPr lang="en-GB" sz="1200" b="1" dirty="0">
              <a:solidFill>
                <a:srgbClr val="FF0000"/>
              </a:solidFill>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NEXBAM risk is based on 5 years of NEXRAD data</a:t>
            </a:r>
          </a:p>
          <a:p>
            <a:pPr marL="1028700" lvl="1" indent="-5715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The minimum risk value, maximum risk value and average risk value are calculated for every hour. These values can be seen in the chart display</a:t>
            </a:r>
          </a:p>
          <a:p>
            <a:pPr marL="1028700" lvl="1" indent="-5715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The average hourly risk is used for the NEXBAM </a:t>
            </a:r>
          </a:p>
          <a:p>
            <a:pPr marL="1028700" lvl="1" indent="-5715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For routes, the hourly risk is based on all segments.</a:t>
            </a:r>
          </a:p>
          <a:p>
            <a:pPr marL="1028700" lvl="1" indent="-5715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For ranges and MOAs with multiple areas, each area is calculated separately.</a:t>
            </a:r>
          </a:p>
          <a:p>
            <a:pPr marL="1028700" lvl="1" indent="-571500">
              <a:spcBef>
                <a:spcPts val="0"/>
              </a:spcBef>
              <a:buClr>
                <a:srgbClr val="00308F"/>
              </a:buClr>
              <a:buFont typeface="Wingdings" panose="05000000000000000000" pitchFamily="2" charset="2"/>
              <a:buChar char="§"/>
            </a:pPr>
            <a:endParaRPr lang="en-GB" sz="2400" dirty="0">
              <a:latin typeface="Myriad Pro" panose="020B0503030403020204" pitchFamily="34" charset="0"/>
              <a:ea typeface="Roboto Light" panose="02000000000000000000" pitchFamily="2" charset="0"/>
            </a:endParaRPr>
          </a:p>
          <a:p>
            <a:pPr>
              <a:spcBef>
                <a:spcPts val="0"/>
              </a:spcBef>
              <a:buClr>
                <a:srgbClr val="00308F"/>
              </a:buClr>
            </a:pPr>
            <a:endParaRPr lang="en-GB" sz="2800" dirty="0">
              <a:latin typeface="Myriad Pro" panose="020B0503030403020204" pitchFamily="34" charset="0"/>
              <a:ea typeface="Roboto Light" panose="02000000000000000000" pitchFamily="2" charset="0"/>
            </a:endParaRPr>
          </a:p>
        </p:txBody>
      </p:sp>
    </p:spTree>
    <p:extLst>
      <p:ext uri="{BB962C8B-B14F-4D97-AF65-F5344CB8AC3E}">
        <p14:creationId xmlns:p14="http://schemas.microsoft.com/office/powerpoint/2010/main" val="2370838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260859"/>
              </a:buClr>
            </a:pPr>
            <a:endParaRPr lang="en-GB" sz="24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4</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RISK SUMMARY</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50C1370-BFFD-3C50-7E54-3F4DFBCE8160}"/>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C2BC3F27-5E40-2599-E1FE-555E18887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D44EEC02-98DD-09B4-3136-1C992016C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16" name="Content Placeholder 2">
            <a:extLst>
              <a:ext uri="{FF2B5EF4-FFF2-40B4-BE49-F238E27FC236}">
                <a16:creationId xmlns:a16="http://schemas.microsoft.com/office/drawing/2014/main" id="{3CD1A9B0-5114-D7B1-1477-4EE12299945D}"/>
              </a:ext>
            </a:extLst>
          </p:cNvPr>
          <p:cNvSpPr txBox="1">
            <a:spLocks/>
          </p:cNvSpPr>
          <p:nvPr/>
        </p:nvSpPr>
        <p:spPr>
          <a:xfrm>
            <a:off x="436228" y="996685"/>
            <a:ext cx="11471157" cy="5294591"/>
          </a:xfrm>
          <a:prstGeom prst="rect">
            <a:avLst/>
          </a:prstGeom>
        </p:spPr>
        <p:txBody>
          <a:bodyPr vert="horz" lIns="91440" tIns="45720" rIns="91440" bIns="45720" rtlCol="0">
            <a:normAutofit fontScale="5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lvl="1">
              <a:spcBef>
                <a:spcPts val="0"/>
              </a:spcBef>
              <a:buClr>
                <a:srgbClr val="00308F"/>
              </a:buClr>
            </a:pPr>
            <a:endParaRPr lang="en-GB" sz="1800" b="1" dirty="0">
              <a:solidFill>
                <a:srgbClr val="00308F"/>
              </a:solidFill>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
            </a:pPr>
            <a:r>
              <a:rPr lang="en-GB" sz="3300" dirty="0">
                <a:latin typeface="Myriad Pro" panose="020B0503030403020204" pitchFamily="34" charset="0"/>
                <a:ea typeface="Roboto Light" panose="02000000000000000000" pitchFamily="2" charset="0"/>
              </a:rPr>
              <a:t>The NEXRAD risk only applies to the current hour.  The NEXRAD data shows the bird activity within the last 6-10 minutes.  So that is the most accurate data.  There is no way for the NEXRAD data to project what might be happening any time in the future.</a:t>
            </a:r>
          </a:p>
          <a:p>
            <a:pPr marL="1028700" lvl="1" indent="-571500">
              <a:spcBef>
                <a:spcPts val="0"/>
              </a:spcBef>
              <a:buClr>
                <a:srgbClr val="00308F"/>
              </a:buClr>
              <a:buFont typeface="Wingdings" panose="05000000000000000000" pitchFamily="2" charset="2"/>
              <a:buChar char="§"/>
            </a:pPr>
            <a:endParaRPr lang="en-GB" sz="3300" dirty="0">
              <a:solidFill>
                <a:srgbClr val="FF0000"/>
              </a:solidFill>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
            </a:pPr>
            <a:r>
              <a:rPr lang="en-GB" sz="3300" dirty="0">
                <a:latin typeface="Myriad Pro" panose="020B0503030403020204" pitchFamily="34" charset="0"/>
                <a:ea typeface="Roboto Light" panose="02000000000000000000" pitchFamily="2" charset="0"/>
              </a:rPr>
              <a:t>NEXRAD data is designed to remove static targets.  That's why it doesn't</a:t>
            </a:r>
            <a:br>
              <a:rPr lang="en-GB" sz="3300" dirty="0">
                <a:latin typeface="Myriad Pro" panose="020B0503030403020204" pitchFamily="34" charset="0"/>
                <a:ea typeface="Roboto Light" panose="02000000000000000000" pitchFamily="2" charset="0"/>
              </a:rPr>
            </a:br>
            <a:r>
              <a:rPr lang="en-GB" sz="3300" dirty="0">
                <a:latin typeface="Myriad Pro" panose="020B0503030403020204" pitchFamily="34" charset="0"/>
                <a:ea typeface="Roboto Light" panose="02000000000000000000" pitchFamily="2" charset="0"/>
              </a:rPr>
              <a:t>show mountains and buildings, etc.  Soaring birds are static targets when</a:t>
            </a:r>
            <a:br>
              <a:rPr lang="en-GB" sz="3300" dirty="0">
                <a:latin typeface="Myriad Pro" panose="020B0503030403020204" pitchFamily="34" charset="0"/>
                <a:ea typeface="Roboto Light" panose="02000000000000000000" pitchFamily="2" charset="0"/>
              </a:rPr>
            </a:br>
            <a:r>
              <a:rPr lang="en-GB" sz="3300" dirty="0">
                <a:latin typeface="Myriad Pro" panose="020B0503030403020204" pitchFamily="34" charset="0"/>
                <a:ea typeface="Roboto Light" panose="02000000000000000000" pitchFamily="2" charset="0"/>
              </a:rPr>
              <a:t>they are riding thermals.  The soaring model was added to cover that</a:t>
            </a:r>
            <a:br>
              <a:rPr lang="en-GB" sz="3300" dirty="0">
                <a:latin typeface="Myriad Pro" panose="020B0503030403020204" pitchFamily="34" charset="0"/>
                <a:ea typeface="Roboto Light" panose="02000000000000000000" pitchFamily="2" charset="0"/>
              </a:rPr>
            </a:br>
            <a:r>
              <a:rPr lang="en-GB" sz="3300" dirty="0">
                <a:latin typeface="Myriad Pro" panose="020B0503030403020204" pitchFamily="34" charset="0"/>
                <a:ea typeface="Roboto Light" panose="02000000000000000000" pitchFamily="2" charset="0"/>
              </a:rPr>
              <a:t>weakness in the NEXRAD data.  So even in the current hour, if the soaring risk is higher than the NEXRAD risk, the soaring risk takes precedence.</a:t>
            </a:r>
          </a:p>
          <a:p>
            <a:pPr marL="1028700" lvl="1" indent="-571500">
              <a:spcBef>
                <a:spcPts val="0"/>
              </a:spcBef>
              <a:buClr>
                <a:srgbClr val="00308F"/>
              </a:buClr>
              <a:buFont typeface="Wingdings" panose="05000000000000000000" pitchFamily="2" charset="2"/>
              <a:buChar char="§"/>
            </a:pPr>
            <a:endParaRPr lang="en-GB" sz="3300" dirty="0">
              <a:solidFill>
                <a:srgbClr val="FF0000"/>
              </a:solidFill>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
            </a:pPr>
            <a:r>
              <a:rPr lang="en-GB" sz="3300" dirty="0">
                <a:latin typeface="Myriad Pro" panose="020B0503030403020204" pitchFamily="34" charset="0"/>
                <a:ea typeface="Roboto Light" panose="02000000000000000000" pitchFamily="2" charset="0"/>
              </a:rPr>
              <a:t>If the current risk for any area is low based on NEXRAD, that also means that the soaring risk is low.  The NEXBAM will only be used in the current hour if the NEXRAD data is missing.  If the NEXRAD data is missing, AHAS will use the highest risk between the soaring risk and NEXBAM risk.</a:t>
            </a:r>
            <a:endParaRPr lang="en-GB" sz="3300" dirty="0">
              <a:solidFill>
                <a:srgbClr val="FF0000"/>
              </a:solidFill>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
            </a:pPr>
            <a:endParaRPr lang="en-GB" sz="3300" dirty="0">
              <a:solidFill>
                <a:srgbClr val="FF0000"/>
              </a:solidFill>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
            </a:pPr>
            <a:r>
              <a:rPr lang="en-GB" sz="3300" dirty="0">
                <a:latin typeface="Myriad Pro" panose="020B0503030403020204" pitchFamily="34" charset="0"/>
                <a:ea typeface="Roboto Light" panose="02000000000000000000" pitchFamily="2" charset="0"/>
              </a:rPr>
              <a:t>For any hour beyond the current hour, the AHAS risk will be based on the highest risk between the soaring model and the NEXBAM.</a:t>
            </a:r>
          </a:p>
          <a:p>
            <a:pPr marL="1028700" lvl="1" indent="-571500">
              <a:spcBef>
                <a:spcPts val="0"/>
              </a:spcBef>
              <a:buClr>
                <a:srgbClr val="00308F"/>
              </a:buClr>
              <a:buFont typeface="Wingdings" panose="05000000000000000000" pitchFamily="2" charset="2"/>
              <a:buChar char="§"/>
            </a:pPr>
            <a:endParaRPr lang="en-GB" sz="3300" dirty="0">
              <a:solidFill>
                <a:srgbClr val="FF0000"/>
              </a:solidFill>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
            </a:pPr>
            <a:r>
              <a:rPr lang="en-GB" sz="3300" dirty="0">
                <a:latin typeface="Myriad Pro" panose="020B0503030403020204" pitchFamily="34" charset="0"/>
                <a:ea typeface="Roboto Light" panose="02000000000000000000" pitchFamily="2" charset="0"/>
              </a:rPr>
              <a:t>You cannot look at hours that have passed, beyond the current month.  When you look at a time period that has already passed, you are really looking at that time period next year and all you will get is the NEXBAM risk.</a:t>
            </a:r>
          </a:p>
          <a:p>
            <a:pPr marL="1028700" lvl="1" indent="-571500">
              <a:spcBef>
                <a:spcPts val="0"/>
              </a:spcBef>
              <a:buClr>
                <a:srgbClr val="00308F"/>
              </a:buClr>
              <a:buFont typeface="Wingdings" panose="05000000000000000000" pitchFamily="2" charset="2"/>
              <a:buChar char="§"/>
            </a:pPr>
            <a:endParaRPr lang="en-GB" sz="3300" dirty="0">
              <a:solidFill>
                <a:srgbClr val="FF0000"/>
              </a:solidFill>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
            </a:pPr>
            <a:r>
              <a:rPr lang="en-GB" sz="3300" dirty="0">
                <a:latin typeface="Myriad Pro" panose="020B0503030403020204" pitchFamily="34" charset="0"/>
                <a:ea typeface="Roboto Light" panose="02000000000000000000" pitchFamily="2" charset="0"/>
              </a:rPr>
              <a:t>The chart can show the trend of the NEXRAD risk based on the NEXRAD risk from the previous day.</a:t>
            </a:r>
          </a:p>
          <a:p>
            <a:pPr marL="1028700" lvl="1" indent="-571500">
              <a:spcBef>
                <a:spcPts val="0"/>
              </a:spcBef>
              <a:buClr>
                <a:srgbClr val="00308F"/>
              </a:buClr>
              <a:buFont typeface="Wingdings" panose="05000000000000000000" pitchFamily="2" charset="2"/>
              <a:buChar char="§"/>
            </a:pPr>
            <a:endParaRPr lang="en-GB" sz="3300" dirty="0">
              <a:solidFill>
                <a:srgbClr val="FF0000"/>
              </a:solidFill>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
            </a:pPr>
            <a:r>
              <a:rPr lang="en-GB" sz="3300" dirty="0">
                <a:latin typeface="Myriad Pro" panose="020B0503030403020204" pitchFamily="34" charset="0"/>
                <a:ea typeface="Roboto Light" panose="02000000000000000000" pitchFamily="2" charset="0"/>
              </a:rPr>
              <a:t>The chart can show trends based on past data even when looking at months other than the current month.</a:t>
            </a:r>
          </a:p>
          <a:p>
            <a:pPr marL="1028700" lvl="1" indent="-571500">
              <a:spcBef>
                <a:spcPts val="0"/>
              </a:spcBef>
              <a:buClr>
                <a:srgbClr val="00308F"/>
              </a:buClr>
              <a:buFont typeface="Wingdings" panose="05000000000000000000" pitchFamily="2" charset="2"/>
              <a:buChar char="§"/>
            </a:pPr>
            <a:endParaRPr lang="en-GB" sz="2800" dirty="0">
              <a:latin typeface="Myriad Pro" panose="020B0503030403020204" pitchFamily="34" charset="0"/>
              <a:ea typeface="Roboto Light" panose="02000000000000000000" pitchFamily="2" charset="0"/>
            </a:endParaRPr>
          </a:p>
        </p:txBody>
      </p:sp>
    </p:spTree>
    <p:extLst>
      <p:ext uri="{BB962C8B-B14F-4D97-AF65-F5344CB8AC3E}">
        <p14:creationId xmlns:p14="http://schemas.microsoft.com/office/powerpoint/2010/main" val="3522847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260859"/>
              </a:buClr>
            </a:pPr>
            <a:endParaRPr lang="en-GB" sz="24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4</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COMMON MISUNDERSTANDINGS</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50C1370-BFFD-3C50-7E54-3F4DFBCE8160}"/>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C2BC3F27-5E40-2599-E1FE-555E18887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D44EEC02-98DD-09B4-3136-1C992016C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16" name="Content Placeholder 2">
            <a:extLst>
              <a:ext uri="{FF2B5EF4-FFF2-40B4-BE49-F238E27FC236}">
                <a16:creationId xmlns:a16="http://schemas.microsoft.com/office/drawing/2014/main" id="{3CD1A9B0-5114-D7B1-1477-4EE12299945D}"/>
              </a:ext>
            </a:extLst>
          </p:cNvPr>
          <p:cNvSpPr txBox="1">
            <a:spLocks/>
          </p:cNvSpPr>
          <p:nvPr/>
        </p:nvSpPr>
        <p:spPr>
          <a:xfrm>
            <a:off x="436228" y="996686"/>
            <a:ext cx="11471157"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lvl="1">
              <a:spcBef>
                <a:spcPts val="0"/>
              </a:spcBef>
              <a:buClr>
                <a:srgbClr val="00308F"/>
              </a:buClr>
            </a:pPr>
            <a:endParaRPr lang="en-GB" sz="1800" b="1" dirty="0">
              <a:solidFill>
                <a:srgbClr val="00308F"/>
              </a:solidFill>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
            </a:pPr>
            <a:r>
              <a:rPr lang="en-GB" sz="2400" dirty="0">
                <a:solidFill>
                  <a:srgbClr val="00308F"/>
                </a:solidFill>
                <a:latin typeface="Myriad Pro" panose="020B0503030403020204" pitchFamily="34" charset="0"/>
                <a:ea typeface="Roboto Light" panose="02000000000000000000" pitchFamily="2" charset="0"/>
              </a:rPr>
              <a:t>Misperception: historical data from AHAS contains forecasted or current hour data</a:t>
            </a:r>
          </a:p>
          <a:p>
            <a:pPr marL="1485900" lvl="2" indent="-5715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Requested historical data prior to the current month is from the NEXBAM only</a:t>
            </a:r>
          </a:p>
          <a:p>
            <a:pPr marL="1028700" lvl="1" indent="-571500">
              <a:spcBef>
                <a:spcPts val="0"/>
              </a:spcBef>
              <a:buClr>
                <a:srgbClr val="00308F"/>
              </a:buClr>
              <a:buFont typeface="Wingdings" panose="05000000000000000000" pitchFamily="2" charset="2"/>
              <a:buChar char="§"/>
            </a:pPr>
            <a:r>
              <a:rPr lang="en-GB" sz="2400" dirty="0">
                <a:solidFill>
                  <a:srgbClr val="00308F"/>
                </a:solidFill>
                <a:latin typeface="Myriad Pro" panose="020B0503030403020204" pitchFamily="34" charset="0"/>
                <a:ea typeface="Roboto Light" panose="02000000000000000000" pitchFamily="2" charset="0"/>
              </a:rPr>
              <a:t>Using AHAS to determine Bird Watch Condition code</a:t>
            </a:r>
          </a:p>
          <a:p>
            <a:pPr marL="1485900" lvl="2" indent="-5715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AHAS uses NEXRAD data to get the risk for a 5 nautical mile (nm) radius around the airfield and is not intended to determine the Bird Watch Condition code. </a:t>
            </a:r>
          </a:p>
          <a:p>
            <a:pPr>
              <a:spcBef>
                <a:spcPts val="0"/>
              </a:spcBef>
              <a:buClr>
                <a:srgbClr val="00308F"/>
              </a:buClr>
            </a:pPr>
            <a:endParaRPr lang="en-GB" sz="2800" dirty="0">
              <a:latin typeface="Myriad Pro" panose="020B0503030403020204" pitchFamily="34" charset="0"/>
              <a:ea typeface="Roboto Light" panose="02000000000000000000" pitchFamily="2" charset="0"/>
            </a:endParaRPr>
          </a:p>
        </p:txBody>
      </p:sp>
    </p:spTree>
    <p:extLst>
      <p:ext uri="{BB962C8B-B14F-4D97-AF65-F5344CB8AC3E}">
        <p14:creationId xmlns:p14="http://schemas.microsoft.com/office/powerpoint/2010/main" val="3375490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260859"/>
              </a:buClr>
            </a:pPr>
            <a:endParaRPr lang="en-GB" sz="24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4</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BEST PRACTICE</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50C1370-BFFD-3C50-7E54-3F4DFBCE8160}"/>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C2BC3F27-5E40-2599-E1FE-555E18887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D44EEC02-98DD-09B4-3136-1C992016C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16" name="Content Placeholder 2">
            <a:extLst>
              <a:ext uri="{FF2B5EF4-FFF2-40B4-BE49-F238E27FC236}">
                <a16:creationId xmlns:a16="http://schemas.microsoft.com/office/drawing/2014/main" id="{3CD1A9B0-5114-D7B1-1477-4EE12299945D}"/>
              </a:ext>
            </a:extLst>
          </p:cNvPr>
          <p:cNvSpPr txBox="1">
            <a:spLocks/>
          </p:cNvSpPr>
          <p:nvPr/>
        </p:nvSpPr>
        <p:spPr>
          <a:xfrm>
            <a:off x="436228" y="996686"/>
            <a:ext cx="11471157"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lvl="1">
              <a:spcBef>
                <a:spcPts val="0"/>
              </a:spcBef>
              <a:buClr>
                <a:srgbClr val="00308F"/>
              </a:buClr>
            </a:pPr>
            <a:endParaRPr lang="en-GB" sz="1800" b="1" dirty="0">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
            </a:pPr>
            <a:r>
              <a:rPr lang="en-GB" sz="2400" dirty="0">
                <a:solidFill>
                  <a:srgbClr val="00308F"/>
                </a:solidFill>
                <a:latin typeface="Myriad Pro" panose="020B0503030403020204" pitchFamily="34" charset="0"/>
                <a:ea typeface="Roboto Light" panose="02000000000000000000" pitchFamily="2" charset="0"/>
              </a:rPr>
              <a:t>Use the chart displayed for the selected time period when acquiring route times</a:t>
            </a:r>
          </a:p>
          <a:p>
            <a:pPr marL="1485900" lvl="2" indent="-5715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Adjust/modify routes based on AHAS forecasts </a:t>
            </a:r>
          </a:p>
          <a:p>
            <a:pPr marL="1028700" lvl="1" indent="-571500">
              <a:spcBef>
                <a:spcPts val="0"/>
              </a:spcBef>
              <a:buClr>
                <a:srgbClr val="00308F"/>
              </a:buClr>
              <a:buFont typeface="Wingdings" panose="05000000000000000000" pitchFamily="2" charset="2"/>
              <a:buChar char="§"/>
            </a:pPr>
            <a:r>
              <a:rPr lang="en-GB" sz="2400" dirty="0">
                <a:solidFill>
                  <a:srgbClr val="00308F"/>
                </a:solidFill>
                <a:latin typeface="Myriad Pro" panose="020B0503030403020204" pitchFamily="34" charset="0"/>
                <a:ea typeface="Roboto Light" panose="02000000000000000000" pitchFamily="2" charset="0"/>
              </a:rPr>
              <a:t>Use the Google Map display in conjunction with NEXBAM chart during planning</a:t>
            </a:r>
          </a:p>
          <a:p>
            <a:pPr marL="1485900" lvl="2" indent="-5715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Pinpoint wildlife attractants along route of flight</a:t>
            </a:r>
          </a:p>
          <a:p>
            <a:pPr marL="1485900" lvl="2" indent="-5715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Identify NEXRAD coverage areas or nearest radar to route</a:t>
            </a:r>
          </a:p>
          <a:p>
            <a:pPr marL="1028700" lvl="1" indent="-571500">
              <a:spcBef>
                <a:spcPts val="0"/>
              </a:spcBef>
              <a:buClr>
                <a:srgbClr val="00308F"/>
              </a:buClr>
              <a:buFont typeface="Wingdings" panose="05000000000000000000" pitchFamily="2" charset="2"/>
              <a:buChar char="§"/>
            </a:pPr>
            <a:r>
              <a:rPr lang="en-GB" sz="2400" dirty="0">
                <a:solidFill>
                  <a:srgbClr val="00308F"/>
                </a:solidFill>
                <a:latin typeface="Myriad Pro" panose="020B0503030403020204" pitchFamily="34" charset="0"/>
                <a:ea typeface="Roboto Light" panose="02000000000000000000" pitchFamily="2" charset="0"/>
              </a:rPr>
              <a:t>Access AHAS just prior to step time </a:t>
            </a:r>
          </a:p>
          <a:p>
            <a:pPr marL="1028700" lvl="1" indent="-571500">
              <a:spcBef>
                <a:spcPts val="0"/>
              </a:spcBef>
              <a:buClr>
                <a:srgbClr val="00308F"/>
              </a:buClr>
              <a:buFont typeface="Wingdings" panose="05000000000000000000" pitchFamily="2" charset="2"/>
              <a:buChar char="§"/>
            </a:pPr>
            <a:r>
              <a:rPr lang="en-GB" sz="2400" dirty="0">
                <a:solidFill>
                  <a:srgbClr val="00308F"/>
                </a:solidFill>
                <a:latin typeface="Myriad Pro" panose="020B0503030403020204" pitchFamily="34" charset="0"/>
                <a:ea typeface="Roboto Light" panose="02000000000000000000" pitchFamily="2" charset="0"/>
              </a:rPr>
              <a:t>Incorporate ops procedures in local BASH plan</a:t>
            </a:r>
          </a:p>
          <a:p>
            <a:pPr marL="1485900" lvl="2" indent="-5715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Call SOF/</a:t>
            </a:r>
            <a:r>
              <a:rPr lang="en-GB" dirty="0" err="1">
                <a:latin typeface="Myriad Pro" panose="020B0503030403020204" pitchFamily="34" charset="0"/>
                <a:ea typeface="Roboto Light" panose="02000000000000000000" pitchFamily="2" charset="0"/>
              </a:rPr>
              <a:t>Sqdn</a:t>
            </a:r>
            <a:r>
              <a:rPr lang="en-GB" dirty="0">
                <a:latin typeface="Myriad Pro" panose="020B0503030403020204" pitchFamily="34" charset="0"/>
                <a:ea typeface="Roboto Light" panose="02000000000000000000" pitchFamily="2" charset="0"/>
              </a:rPr>
              <a:t> Ops to get current AHAS reading prior to base departure, low-level segments, or when approaching airfield/training area</a:t>
            </a:r>
          </a:p>
          <a:p>
            <a:pPr marL="1028700" lvl="1" indent="-571500">
              <a:spcBef>
                <a:spcPts val="0"/>
              </a:spcBef>
              <a:buClr>
                <a:srgbClr val="00308F"/>
              </a:buClr>
              <a:buFont typeface="Wingdings" panose="05000000000000000000" pitchFamily="2" charset="2"/>
              <a:buChar char="§"/>
            </a:pPr>
            <a:r>
              <a:rPr lang="en-GB" sz="2400" dirty="0">
                <a:solidFill>
                  <a:srgbClr val="00308F"/>
                </a:solidFill>
                <a:latin typeface="Myriad Pro" panose="020B0503030403020204" pitchFamily="34" charset="0"/>
                <a:ea typeface="Roboto Light" panose="02000000000000000000" pitchFamily="2" charset="0"/>
              </a:rPr>
              <a:t>Utilize Unit Specific AHAS Web Pages</a:t>
            </a:r>
          </a:p>
          <a:p>
            <a:pPr>
              <a:spcBef>
                <a:spcPts val="0"/>
              </a:spcBef>
              <a:buClr>
                <a:srgbClr val="00308F"/>
              </a:buClr>
            </a:pPr>
            <a:endParaRPr lang="en-GB" sz="2800" dirty="0">
              <a:latin typeface="Myriad Pro" panose="020B0503030403020204" pitchFamily="34" charset="0"/>
              <a:ea typeface="Roboto Light" panose="02000000000000000000" pitchFamily="2" charset="0"/>
            </a:endParaRPr>
          </a:p>
        </p:txBody>
      </p:sp>
    </p:spTree>
    <p:extLst>
      <p:ext uri="{BB962C8B-B14F-4D97-AF65-F5344CB8AC3E}">
        <p14:creationId xmlns:p14="http://schemas.microsoft.com/office/powerpoint/2010/main" val="2585284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260859"/>
              </a:buClr>
            </a:pPr>
            <a:endParaRPr lang="en-GB" sz="24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4</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BEST PRACTICE</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50C1370-BFFD-3C50-7E54-3F4DFBCE8160}"/>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C2BC3F27-5E40-2599-E1FE-555E18887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D44EEC02-98DD-09B4-3136-1C992016C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16" name="Content Placeholder 2">
            <a:extLst>
              <a:ext uri="{FF2B5EF4-FFF2-40B4-BE49-F238E27FC236}">
                <a16:creationId xmlns:a16="http://schemas.microsoft.com/office/drawing/2014/main" id="{3CD1A9B0-5114-D7B1-1477-4EE12299945D}"/>
              </a:ext>
            </a:extLst>
          </p:cNvPr>
          <p:cNvSpPr txBox="1">
            <a:spLocks/>
          </p:cNvSpPr>
          <p:nvPr/>
        </p:nvSpPr>
        <p:spPr>
          <a:xfrm>
            <a:off x="436228" y="996686"/>
            <a:ext cx="11471157"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lvl="1">
              <a:spcBef>
                <a:spcPts val="0"/>
              </a:spcBef>
              <a:buClr>
                <a:srgbClr val="00308F"/>
              </a:buClr>
            </a:pPr>
            <a:endParaRPr lang="en-GB" sz="1800" b="1" dirty="0">
              <a:latin typeface="Myriad Pro" panose="020B0503030403020204" pitchFamily="34" charset="0"/>
              <a:ea typeface="Roboto Light" panose="02000000000000000000" pitchFamily="2" charset="0"/>
            </a:endParaRPr>
          </a:p>
          <a:p>
            <a:pPr lvl="1">
              <a:spcBef>
                <a:spcPts val="0"/>
              </a:spcBef>
              <a:buClr>
                <a:srgbClr val="00308F"/>
              </a:buClr>
            </a:pPr>
            <a:r>
              <a:rPr lang="en-GB" dirty="0">
                <a:solidFill>
                  <a:srgbClr val="00308F"/>
                </a:solidFill>
                <a:latin typeface="Myriad Pro" panose="020B0503030403020204" pitchFamily="34" charset="0"/>
                <a:ea typeface="Roboto Light" panose="02000000000000000000" pitchFamily="2" charset="0"/>
              </a:rPr>
              <a:t>(Unit web pages)</a:t>
            </a:r>
          </a:p>
          <a:p>
            <a:pPr lvl="1">
              <a:spcBef>
                <a:spcPts val="0"/>
              </a:spcBef>
              <a:buClr>
                <a:srgbClr val="00308F"/>
              </a:buClr>
            </a:pPr>
            <a:endParaRPr lang="en-GB" sz="2400" dirty="0">
              <a:solidFill>
                <a:srgbClr val="00308F"/>
              </a:solidFill>
              <a:latin typeface="Myriad Pro" panose="020B0503030403020204" pitchFamily="34" charset="0"/>
              <a:ea typeface="Roboto Light" panose="02000000000000000000" pitchFamily="2" charset="0"/>
            </a:endParaRPr>
          </a:p>
          <a:p>
            <a:pPr marL="914400" lvl="1" indent="-457200">
              <a:spcBef>
                <a:spcPts val="0"/>
              </a:spcBef>
              <a:buClr>
                <a:srgbClr val="00308F"/>
              </a:buClr>
              <a:buFont typeface="Wingdings" panose="05000000000000000000" pitchFamily="2" charset="2"/>
              <a:buChar char="§"/>
            </a:pPr>
            <a:r>
              <a:rPr lang="en-GB" dirty="0">
                <a:solidFill>
                  <a:srgbClr val="00308F"/>
                </a:solidFill>
                <a:latin typeface="Myriad Pro" panose="020B0503030403020204" pitchFamily="34" charset="0"/>
                <a:ea typeface="Roboto Light" panose="02000000000000000000" pitchFamily="2" charset="0"/>
              </a:rPr>
              <a:t>Unit Web Pages can include:</a:t>
            </a:r>
          </a:p>
          <a:p>
            <a:pPr marL="1371600" lvl="2" indent="-4572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Transition bases </a:t>
            </a:r>
          </a:p>
          <a:p>
            <a:pPr marL="1371600" lvl="2" indent="-4572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Flight routes</a:t>
            </a:r>
          </a:p>
          <a:p>
            <a:pPr marL="1371600" lvl="2" indent="-4572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Ops and Range Areas</a:t>
            </a:r>
          </a:p>
          <a:p>
            <a:pPr marL="1371600" lvl="2" indent="-4572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Specific data impacting mission</a:t>
            </a:r>
          </a:p>
          <a:p>
            <a:pPr marL="914400" lvl="1" indent="-457200">
              <a:spcBef>
                <a:spcPts val="0"/>
              </a:spcBef>
              <a:buClr>
                <a:srgbClr val="00308F"/>
              </a:buClr>
              <a:buFont typeface="Wingdings" panose="05000000000000000000" pitchFamily="2" charset="2"/>
              <a:buChar char="§"/>
            </a:pPr>
            <a:r>
              <a:rPr lang="en-GB" dirty="0">
                <a:solidFill>
                  <a:srgbClr val="00308F"/>
                </a:solidFill>
                <a:latin typeface="Myriad Pro" panose="020B0503030403020204" pitchFamily="34" charset="0"/>
                <a:ea typeface="Roboto Light" panose="02000000000000000000" pitchFamily="2" charset="0"/>
              </a:rPr>
              <a:t>Unit Web Pages are ideal for:</a:t>
            </a:r>
          </a:p>
          <a:p>
            <a:pPr marL="1371600" lvl="2" indent="-4572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Operations Supervisors</a:t>
            </a:r>
          </a:p>
          <a:p>
            <a:pPr marL="1371600" lvl="2" indent="-4572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SOFs</a:t>
            </a:r>
          </a:p>
          <a:p>
            <a:pPr marL="1371600" lvl="2" indent="-4572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Crews stepping to fly</a:t>
            </a:r>
          </a:p>
          <a:p>
            <a:pPr marL="914400" lvl="1" indent="-457200">
              <a:spcBef>
                <a:spcPts val="0"/>
              </a:spcBef>
              <a:buClr>
                <a:srgbClr val="00308F"/>
              </a:buClr>
              <a:buFont typeface="Wingdings" panose="05000000000000000000" pitchFamily="2" charset="2"/>
              <a:buChar char="§"/>
            </a:pPr>
            <a:r>
              <a:rPr lang="en-GB" dirty="0">
                <a:solidFill>
                  <a:srgbClr val="00308F"/>
                </a:solidFill>
                <a:latin typeface="Myriad Pro" panose="020B0503030403020204" pitchFamily="34" charset="0"/>
                <a:ea typeface="Roboto Light" panose="02000000000000000000" pitchFamily="2" charset="0"/>
              </a:rPr>
              <a:t>Unit Web Pages can be tailored to suit user’s needs</a:t>
            </a:r>
          </a:p>
          <a:p>
            <a:pPr marL="914400" lvl="1" indent="-457200">
              <a:spcBef>
                <a:spcPts val="0"/>
              </a:spcBef>
              <a:buClr>
                <a:srgbClr val="00308F"/>
              </a:buClr>
              <a:buFont typeface="Wingdings" panose="05000000000000000000" pitchFamily="2" charset="2"/>
              <a:buChar char="§"/>
            </a:pPr>
            <a:r>
              <a:rPr lang="en-GB" dirty="0">
                <a:solidFill>
                  <a:srgbClr val="00308F"/>
                </a:solidFill>
                <a:latin typeface="Myriad Pro" panose="020B0503030403020204" pitchFamily="34" charset="0"/>
                <a:ea typeface="Roboto Light" panose="02000000000000000000" pitchFamily="2" charset="0"/>
              </a:rPr>
              <a:t>Hazards do not display on unit web pages</a:t>
            </a:r>
          </a:p>
          <a:p>
            <a:pPr>
              <a:spcBef>
                <a:spcPts val="0"/>
              </a:spcBef>
              <a:buClr>
                <a:srgbClr val="00308F"/>
              </a:buClr>
            </a:pPr>
            <a:endParaRPr lang="en-GB" sz="2800" dirty="0">
              <a:latin typeface="Myriad Pro" panose="020B0503030403020204" pitchFamily="34" charset="0"/>
              <a:ea typeface="Roboto Light" panose="02000000000000000000" pitchFamily="2" charset="0"/>
            </a:endParaRPr>
          </a:p>
        </p:txBody>
      </p:sp>
    </p:spTree>
    <p:extLst>
      <p:ext uri="{BB962C8B-B14F-4D97-AF65-F5344CB8AC3E}">
        <p14:creationId xmlns:p14="http://schemas.microsoft.com/office/powerpoint/2010/main" val="3940050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58B1AEA-5AF6-430A-BBE4-B7C9389FB535}"/>
              </a:ext>
            </a:extLst>
          </p:cNvPr>
          <p:cNvSpPr>
            <a:spLocks noGrp="1"/>
          </p:cNvSpPr>
          <p:nvPr>
            <p:ph type="subTitle" idx="1"/>
          </p:nvPr>
        </p:nvSpPr>
        <p:spPr>
          <a:xfrm>
            <a:off x="1" y="1924238"/>
            <a:ext cx="12191998" cy="1347467"/>
          </a:xfrm>
        </p:spPr>
        <p:txBody>
          <a:bodyPr vert="horz" lIns="91440" tIns="45720" rIns="91440" bIns="45720" rtlCol="0" anchor="t">
            <a:noAutofit/>
          </a:bodyPr>
          <a:lstStyle/>
          <a:p>
            <a:r>
              <a:rPr lang="en-GB" b="1" u="sng" dirty="0">
                <a:solidFill>
                  <a:schemeClr val="bg1">
                    <a:lumMod val="75000"/>
                  </a:schemeClr>
                </a:solidFill>
                <a:latin typeface="Myriad Pro" panose="020B0503030403020204" pitchFamily="34" charset="0"/>
              </a:rPr>
              <a:t>USAF BASH Team</a:t>
            </a:r>
          </a:p>
          <a:p>
            <a:r>
              <a:rPr lang="en-GB" b="1" dirty="0">
                <a:solidFill>
                  <a:schemeClr val="bg1">
                    <a:lumMod val="65000"/>
                  </a:schemeClr>
                </a:solidFill>
                <a:latin typeface="Myriad Pro" panose="020B0503030403020204" pitchFamily="34" charset="0"/>
              </a:rPr>
              <a:t>Mr. Dan Sullivan, Branch Chief : </a:t>
            </a:r>
            <a:r>
              <a:rPr lang="en-GB" dirty="0">
                <a:solidFill>
                  <a:schemeClr val="bg1">
                    <a:lumMod val="65000"/>
                  </a:schemeClr>
                </a:solidFill>
                <a:latin typeface="Myriad Pro" panose="020B0503030403020204" pitchFamily="34" charset="0"/>
              </a:rPr>
              <a:t>daniel.sullivan.26@us.af.mil, DSN 246-5674</a:t>
            </a:r>
          </a:p>
          <a:p>
            <a:r>
              <a:rPr lang="en-GB" b="1" dirty="0">
                <a:solidFill>
                  <a:schemeClr val="bg1">
                    <a:lumMod val="65000"/>
                  </a:schemeClr>
                </a:solidFill>
                <a:latin typeface="Myriad Pro" panose="020B0503030403020204" pitchFamily="34" charset="0"/>
              </a:rPr>
              <a:t>Mr. Paul </a:t>
            </a:r>
            <a:r>
              <a:rPr lang="en-GB" b="1" dirty="0" err="1">
                <a:solidFill>
                  <a:schemeClr val="bg1">
                    <a:lumMod val="65000"/>
                  </a:schemeClr>
                </a:solidFill>
                <a:latin typeface="Myriad Pro" panose="020B0503030403020204" pitchFamily="34" charset="0"/>
              </a:rPr>
              <a:t>Edlund</a:t>
            </a:r>
            <a:r>
              <a:rPr lang="en-GB" b="1" dirty="0">
                <a:solidFill>
                  <a:schemeClr val="bg1">
                    <a:lumMod val="65000"/>
                  </a:schemeClr>
                </a:solidFill>
                <a:latin typeface="Myriad Pro" panose="020B0503030403020204" pitchFamily="34" charset="0"/>
              </a:rPr>
              <a:t>, Deputy Chief : </a:t>
            </a:r>
            <a:r>
              <a:rPr lang="en-GB" dirty="0">
                <a:solidFill>
                  <a:schemeClr val="bg1">
                    <a:lumMod val="65000"/>
                  </a:schemeClr>
                </a:solidFill>
                <a:latin typeface="Myriad Pro" panose="020B0503030403020204" pitchFamily="34" charset="0"/>
              </a:rPr>
              <a:t>paul.edlund.1@us.af.mil, 505-846-5674</a:t>
            </a:r>
          </a:p>
          <a:p>
            <a:r>
              <a:rPr lang="en-GB" b="1" dirty="0">
                <a:solidFill>
                  <a:schemeClr val="bg1">
                    <a:lumMod val="65000"/>
                  </a:schemeClr>
                </a:solidFill>
                <a:latin typeface="Myriad Pro"/>
              </a:rPr>
              <a:t>Capt. Boss, Wildlife Ecologist : </a:t>
            </a:r>
            <a:r>
              <a:rPr lang="en-GB" dirty="0">
                <a:solidFill>
                  <a:schemeClr val="bg1">
                    <a:lumMod val="65000"/>
                  </a:schemeClr>
                </a:solidFill>
                <a:latin typeface="Myriad Pro"/>
              </a:rPr>
              <a:t>patrick.boss.1@us.af.mil, DSN 246-5848</a:t>
            </a:r>
          </a:p>
          <a:p>
            <a:r>
              <a:rPr lang="en-GB" b="1" dirty="0">
                <a:solidFill>
                  <a:schemeClr val="bg1">
                    <a:lumMod val="65000"/>
                  </a:schemeClr>
                </a:solidFill>
                <a:latin typeface="Myriad Pro" panose="020B0503030403020204" pitchFamily="34" charset="0"/>
              </a:rPr>
              <a:t>Commercial prefix : </a:t>
            </a:r>
            <a:r>
              <a:rPr lang="en-GB" dirty="0">
                <a:solidFill>
                  <a:schemeClr val="bg1">
                    <a:lumMod val="65000"/>
                  </a:schemeClr>
                </a:solidFill>
                <a:latin typeface="Myriad Pro" panose="020B0503030403020204" pitchFamily="34" charset="0"/>
              </a:rPr>
              <a:t>(505) 846-xxxx</a:t>
            </a:r>
          </a:p>
          <a:p>
            <a:endParaRPr lang="en-GB" sz="1100" dirty="0">
              <a:solidFill>
                <a:schemeClr val="bg1">
                  <a:lumMod val="65000"/>
                </a:schemeClr>
              </a:solidFill>
              <a:latin typeface="Myriad Pro" panose="020B0503030403020204" pitchFamily="34" charset="0"/>
            </a:endParaRPr>
          </a:p>
          <a:p>
            <a:r>
              <a:rPr lang="en-GB" b="1" u="sng" dirty="0">
                <a:solidFill>
                  <a:schemeClr val="bg1">
                    <a:lumMod val="65000"/>
                  </a:schemeClr>
                </a:solidFill>
                <a:latin typeface="Myriad Pro" panose="020B0503030403020204" pitchFamily="34" charset="0"/>
              </a:rPr>
              <a:t>AHAS Personnel</a:t>
            </a:r>
          </a:p>
          <a:p>
            <a:r>
              <a:rPr lang="en-GB" b="1" dirty="0">
                <a:solidFill>
                  <a:schemeClr val="bg1">
                    <a:lumMod val="65000"/>
                  </a:schemeClr>
                </a:solidFill>
                <a:latin typeface="Myriad Pro" panose="020B0503030403020204" pitchFamily="34" charset="0"/>
              </a:rPr>
              <a:t>Mr. Ron White : </a:t>
            </a:r>
            <a:r>
              <a:rPr lang="en-GB" dirty="0">
                <a:solidFill>
                  <a:schemeClr val="bg1">
                    <a:lumMod val="65000"/>
                  </a:schemeClr>
                </a:solidFill>
                <a:latin typeface="Myriad Pro" panose="020B0503030403020204" pitchFamily="34" charset="0"/>
              </a:rPr>
              <a:t>ahas@detect-inc.com</a:t>
            </a:r>
          </a:p>
        </p:txBody>
      </p:sp>
      <p:pic>
        <p:nvPicPr>
          <p:cNvPr id="5" name="Picture 4">
            <a:extLst>
              <a:ext uri="{FF2B5EF4-FFF2-40B4-BE49-F238E27FC236}">
                <a16:creationId xmlns:a16="http://schemas.microsoft.com/office/drawing/2014/main" id="{4485B62B-C8A8-4A49-8688-F4FA3E77464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8908" y="412387"/>
            <a:ext cx="3530850" cy="1360848"/>
          </a:xfrm>
          <a:prstGeom prst="rect">
            <a:avLst/>
          </a:prstGeom>
        </p:spPr>
      </p:pic>
      <p:cxnSp>
        <p:nvCxnSpPr>
          <p:cNvPr id="8" name="Straight Connector 7">
            <a:extLst>
              <a:ext uri="{FF2B5EF4-FFF2-40B4-BE49-F238E27FC236}">
                <a16:creationId xmlns:a16="http://schemas.microsoft.com/office/drawing/2014/main" id="{4231D221-1F23-4297-9C84-6A9FDDA41193}"/>
              </a:ext>
            </a:extLst>
          </p:cNvPr>
          <p:cNvCxnSpPr/>
          <p:nvPr/>
        </p:nvCxnSpPr>
        <p:spPr>
          <a:xfrm>
            <a:off x="0" y="5662569"/>
            <a:ext cx="12192000" cy="0"/>
          </a:xfrm>
          <a:prstGeom prst="line">
            <a:avLst/>
          </a:prstGeom>
          <a:ln w="57150">
            <a:solidFill>
              <a:srgbClr val="00308F"/>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36C64E-2CC6-4AF2-A723-6BA112F88A4F}"/>
              </a:ext>
            </a:extLst>
          </p:cNvPr>
          <p:cNvSpPr txBox="1"/>
          <p:nvPr/>
        </p:nvSpPr>
        <p:spPr>
          <a:xfrm>
            <a:off x="1397" y="5873691"/>
            <a:ext cx="12191999" cy="738664"/>
          </a:xfrm>
          <a:prstGeom prst="rect">
            <a:avLst/>
          </a:prstGeom>
          <a:noFill/>
        </p:spPr>
        <p:txBody>
          <a:bodyPr wrap="square" rtlCol="0">
            <a:spAutoFit/>
          </a:bodyPr>
          <a:lstStyle/>
          <a:p>
            <a:pPr algn="ctr"/>
            <a:r>
              <a:rPr lang="en-GB" sz="1400" dirty="0">
                <a:solidFill>
                  <a:schemeClr val="bg1"/>
                </a:solidFill>
                <a:latin typeface="Myriad Pro" panose="020B0503030403020204" pitchFamily="34" charset="0"/>
              </a:rPr>
              <a:t>Florida : California : Hawaii : Calgary : London : </a:t>
            </a:r>
            <a:r>
              <a:rPr lang="en-GB" sz="1400" dirty="0" err="1">
                <a:solidFill>
                  <a:schemeClr val="bg1"/>
                </a:solidFill>
                <a:latin typeface="Myriad Pro" panose="020B0503030403020204" pitchFamily="34" charset="0"/>
              </a:rPr>
              <a:t>Bejing</a:t>
            </a:r>
            <a:endParaRPr lang="en-GB" sz="1400" dirty="0">
              <a:solidFill>
                <a:schemeClr val="bg1"/>
              </a:solidFill>
              <a:latin typeface="Myriad Pro" panose="020B0503030403020204" pitchFamily="34" charset="0"/>
            </a:endParaRPr>
          </a:p>
          <a:p>
            <a:pPr algn="ctr"/>
            <a:r>
              <a:rPr lang="en-GB" sz="1400" b="1" dirty="0">
                <a:solidFill>
                  <a:schemeClr val="bg1">
                    <a:lumMod val="65000"/>
                  </a:schemeClr>
                </a:solidFill>
                <a:latin typeface="Myriad Pro" panose="020B0503030403020204" pitchFamily="34" charset="0"/>
                <a:hlinkClick r:id="rId3">
                  <a:extLst>
                    <a:ext uri="{A12FA001-AC4F-418D-AE19-62706E023703}">
                      <ahyp:hlinkClr xmlns:ahyp="http://schemas.microsoft.com/office/drawing/2018/hyperlinkcolor" val="tx"/>
                    </a:ext>
                  </a:extLst>
                </a:hlinkClick>
              </a:rPr>
              <a:t>www.detect-inc.com</a:t>
            </a:r>
            <a:endParaRPr lang="en-GB" sz="1400" b="1" dirty="0">
              <a:solidFill>
                <a:schemeClr val="bg1">
                  <a:lumMod val="65000"/>
                </a:schemeClr>
              </a:solidFill>
              <a:latin typeface="Myriad Pro" panose="020B0503030403020204" pitchFamily="34" charset="0"/>
            </a:endParaRPr>
          </a:p>
          <a:p>
            <a:pPr algn="ctr"/>
            <a:r>
              <a:rPr lang="en-GB" sz="1400" dirty="0">
                <a:solidFill>
                  <a:schemeClr val="bg1"/>
                </a:solidFill>
                <a:latin typeface="Myriad Pro" panose="020B0503030403020204" pitchFamily="34" charset="0"/>
              </a:rPr>
              <a:t>Copyright 2022, DeTect, Inc, All Rights Reserved</a:t>
            </a:r>
          </a:p>
        </p:txBody>
      </p:sp>
      <p:pic>
        <p:nvPicPr>
          <p:cNvPr id="7" name="Google Shape;301;p30" descr="BASH Logo.jpg">
            <a:extLst>
              <a:ext uri="{FF2B5EF4-FFF2-40B4-BE49-F238E27FC236}">
                <a16:creationId xmlns:a16="http://schemas.microsoft.com/office/drawing/2014/main" id="{A369FC69-9533-2B58-4FB8-E60C091DE9CA}"/>
              </a:ext>
            </a:extLst>
          </p:cNvPr>
          <p:cNvPicPr preferRelativeResize="0"/>
          <p:nvPr/>
        </p:nvPicPr>
        <p:blipFill rotWithShape="1">
          <a:blip r:embed="rId4">
            <a:alphaModFix/>
          </a:blip>
          <a:srcRect/>
          <a:stretch/>
        </p:blipFill>
        <p:spPr>
          <a:xfrm>
            <a:off x="7922396" y="254906"/>
            <a:ext cx="1476462" cy="1556438"/>
          </a:xfrm>
          <a:prstGeom prst="rect">
            <a:avLst/>
          </a:prstGeom>
          <a:noFill/>
          <a:ln>
            <a:noFill/>
          </a:ln>
        </p:spPr>
      </p:pic>
    </p:spTree>
    <p:extLst>
      <p:ext uri="{BB962C8B-B14F-4D97-AF65-F5344CB8AC3E}">
        <p14:creationId xmlns:p14="http://schemas.microsoft.com/office/powerpoint/2010/main" val="3365553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58B1AEA-5AF6-430A-BBE4-B7C9389FB535}"/>
              </a:ext>
            </a:extLst>
          </p:cNvPr>
          <p:cNvSpPr>
            <a:spLocks noGrp="1"/>
          </p:cNvSpPr>
          <p:nvPr>
            <p:ph type="subTitle" idx="1"/>
          </p:nvPr>
        </p:nvSpPr>
        <p:spPr>
          <a:xfrm>
            <a:off x="1" y="2452745"/>
            <a:ext cx="12191998" cy="1347467"/>
          </a:xfrm>
        </p:spPr>
        <p:txBody>
          <a:bodyPr>
            <a:noAutofit/>
          </a:bodyPr>
          <a:lstStyle/>
          <a:p>
            <a:r>
              <a:rPr lang="en-GB" sz="4400" dirty="0">
                <a:solidFill>
                  <a:schemeClr val="bg1">
                    <a:lumMod val="65000"/>
                  </a:schemeClr>
                </a:solidFill>
                <a:latin typeface="Impact" panose="020B0806030902050204" pitchFamily="34" charset="0"/>
              </a:rPr>
              <a:t>Thank you</a:t>
            </a:r>
          </a:p>
        </p:txBody>
      </p:sp>
      <p:pic>
        <p:nvPicPr>
          <p:cNvPr id="5" name="Picture 4">
            <a:extLst>
              <a:ext uri="{FF2B5EF4-FFF2-40B4-BE49-F238E27FC236}">
                <a16:creationId xmlns:a16="http://schemas.microsoft.com/office/drawing/2014/main" id="{4485B62B-C8A8-4A49-8688-F4FA3E77464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5510" y="455333"/>
            <a:ext cx="4632206" cy="1785329"/>
          </a:xfrm>
          <a:prstGeom prst="rect">
            <a:avLst/>
          </a:prstGeom>
        </p:spPr>
      </p:pic>
      <p:cxnSp>
        <p:nvCxnSpPr>
          <p:cNvPr id="8" name="Straight Connector 7">
            <a:extLst>
              <a:ext uri="{FF2B5EF4-FFF2-40B4-BE49-F238E27FC236}">
                <a16:creationId xmlns:a16="http://schemas.microsoft.com/office/drawing/2014/main" id="{4231D221-1F23-4297-9C84-6A9FDDA41193}"/>
              </a:ext>
            </a:extLst>
          </p:cNvPr>
          <p:cNvCxnSpPr/>
          <p:nvPr/>
        </p:nvCxnSpPr>
        <p:spPr>
          <a:xfrm>
            <a:off x="0" y="5796793"/>
            <a:ext cx="12192000" cy="0"/>
          </a:xfrm>
          <a:prstGeom prst="line">
            <a:avLst/>
          </a:prstGeom>
          <a:ln w="57150">
            <a:solidFill>
              <a:srgbClr val="00308F"/>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7BE8B70-2570-4E31-AE7F-BE3C4E21E334}"/>
              </a:ext>
            </a:extLst>
          </p:cNvPr>
          <p:cNvSpPr txBox="1"/>
          <p:nvPr/>
        </p:nvSpPr>
        <p:spPr>
          <a:xfrm>
            <a:off x="363522" y="3878901"/>
            <a:ext cx="2681682" cy="2031325"/>
          </a:xfrm>
          <a:prstGeom prst="rect">
            <a:avLst/>
          </a:prstGeom>
          <a:noFill/>
        </p:spPr>
        <p:txBody>
          <a:bodyPr wrap="square" rtlCol="0">
            <a:spAutoFit/>
          </a:bodyPr>
          <a:lstStyle/>
          <a:p>
            <a:pPr algn="ctr"/>
            <a:r>
              <a:rPr lang="en-GB" dirty="0">
                <a:solidFill>
                  <a:schemeClr val="bg1">
                    <a:lumMod val="75000"/>
                  </a:schemeClr>
                </a:solidFill>
                <a:latin typeface="Myriad Pro" panose="020B0503030403020204" pitchFamily="34" charset="0"/>
              </a:rPr>
              <a:t>United States</a:t>
            </a:r>
          </a:p>
          <a:p>
            <a:pPr algn="ctr"/>
            <a:r>
              <a:rPr lang="en-GB" sz="1400" dirty="0">
                <a:solidFill>
                  <a:schemeClr val="bg1"/>
                </a:solidFill>
                <a:latin typeface="Myriad Pro" panose="020B0503030403020204" pitchFamily="34" charset="0"/>
                <a:ea typeface="Roboto Light" panose="02000000000000000000" pitchFamily="2" charset="0"/>
              </a:rPr>
              <a:t>DeTect, Inc</a:t>
            </a:r>
          </a:p>
          <a:p>
            <a:pPr algn="ctr" eaLnBrk="1" hangingPunct="1">
              <a:spcBef>
                <a:spcPts val="0"/>
              </a:spcBef>
              <a:buNone/>
            </a:pPr>
            <a:r>
              <a:rPr lang="en-US" sz="1400" dirty="0">
                <a:solidFill>
                  <a:schemeClr val="bg1"/>
                </a:solidFill>
                <a:latin typeface="Myriad Pro" panose="020B0503030403020204" pitchFamily="34" charset="0"/>
                <a:ea typeface="Roboto Light" panose="02000000000000000000" pitchFamily="2" charset="0"/>
                <a:cs typeface="ＭＳ Ｐゴシック" charset="0"/>
              </a:rPr>
              <a:t>2817 Hwy 77, </a:t>
            </a:r>
          </a:p>
          <a:p>
            <a:pPr algn="ctr" eaLnBrk="1" hangingPunct="1">
              <a:spcBef>
                <a:spcPts val="0"/>
              </a:spcBef>
              <a:buNone/>
            </a:pPr>
            <a:r>
              <a:rPr lang="en-US" sz="1400" dirty="0">
                <a:solidFill>
                  <a:schemeClr val="bg1"/>
                </a:solidFill>
                <a:latin typeface="Myriad Pro" panose="020B0503030403020204" pitchFamily="34" charset="0"/>
                <a:ea typeface="Roboto Light" panose="02000000000000000000" pitchFamily="2" charset="0"/>
                <a:cs typeface="ＭＳ Ｐゴシック" charset="0"/>
              </a:rPr>
              <a:t>Panama City, </a:t>
            </a:r>
          </a:p>
          <a:p>
            <a:pPr algn="ctr" eaLnBrk="1" hangingPunct="1">
              <a:spcBef>
                <a:spcPts val="0"/>
              </a:spcBef>
              <a:buNone/>
            </a:pPr>
            <a:r>
              <a:rPr lang="en-US" sz="1400" dirty="0">
                <a:solidFill>
                  <a:schemeClr val="bg1"/>
                </a:solidFill>
                <a:latin typeface="Myriad Pro" panose="020B0503030403020204" pitchFamily="34" charset="0"/>
                <a:ea typeface="Roboto Light" panose="02000000000000000000" pitchFamily="2" charset="0"/>
                <a:cs typeface="ＭＳ Ｐゴシック" charset="0"/>
              </a:rPr>
              <a:t>Florida 32405</a:t>
            </a:r>
          </a:p>
          <a:p>
            <a:pPr algn="ctr" eaLnBrk="1" hangingPunct="1">
              <a:spcBef>
                <a:spcPts val="0"/>
              </a:spcBef>
              <a:buNone/>
            </a:pPr>
            <a:r>
              <a:rPr lang="en-US" sz="1400" dirty="0">
                <a:solidFill>
                  <a:schemeClr val="bg1"/>
                </a:solidFill>
                <a:latin typeface="Myriad Pro" panose="020B0503030403020204" pitchFamily="34" charset="0"/>
                <a:ea typeface="Roboto Light" panose="02000000000000000000" pitchFamily="2" charset="0"/>
                <a:cs typeface="ＭＳ Ｐゴシック" charset="0"/>
              </a:rPr>
              <a:t>USA</a:t>
            </a:r>
          </a:p>
          <a:p>
            <a:pPr algn="ctr" eaLnBrk="1" hangingPunct="1">
              <a:spcBef>
                <a:spcPts val="0"/>
              </a:spcBef>
              <a:buNone/>
            </a:pPr>
            <a:r>
              <a:rPr lang="en-US" sz="1400" dirty="0">
                <a:solidFill>
                  <a:schemeClr val="bg1">
                    <a:lumMod val="65000"/>
                  </a:schemeClr>
                </a:solidFill>
                <a:latin typeface="Myriad Pro" panose="020B0503030403020204" pitchFamily="34" charset="0"/>
                <a:ea typeface="Roboto Light" panose="02000000000000000000" pitchFamily="2" charset="0"/>
                <a:cs typeface="ＭＳ Ｐゴシック" charset="0"/>
              </a:rPr>
              <a:t>contact@detect-inc.com</a:t>
            </a:r>
          </a:p>
          <a:p>
            <a:pPr algn="ctr"/>
            <a:endParaRPr lang="en-GB" sz="1200" dirty="0">
              <a:solidFill>
                <a:schemeClr val="bg1"/>
              </a:solidFill>
              <a:latin typeface="Arial Nova" panose="020B0504020202020204" pitchFamily="34" charset="0"/>
            </a:endParaRPr>
          </a:p>
          <a:p>
            <a:pPr algn="ctr"/>
            <a:endParaRPr lang="en-GB" sz="1200" dirty="0">
              <a:solidFill>
                <a:schemeClr val="bg1"/>
              </a:solidFill>
              <a:latin typeface="Arial Nova" panose="020B0504020202020204" pitchFamily="34" charset="0"/>
            </a:endParaRPr>
          </a:p>
        </p:txBody>
      </p:sp>
      <p:sp>
        <p:nvSpPr>
          <p:cNvPr id="10" name="TextBox 9">
            <a:extLst>
              <a:ext uri="{FF2B5EF4-FFF2-40B4-BE49-F238E27FC236}">
                <a16:creationId xmlns:a16="http://schemas.microsoft.com/office/drawing/2014/main" id="{06F2D186-2E44-4DEE-9465-805646364AEC}"/>
              </a:ext>
            </a:extLst>
          </p:cNvPr>
          <p:cNvSpPr txBox="1"/>
          <p:nvPr/>
        </p:nvSpPr>
        <p:spPr>
          <a:xfrm>
            <a:off x="2990673" y="3878901"/>
            <a:ext cx="3116512" cy="2031325"/>
          </a:xfrm>
          <a:prstGeom prst="rect">
            <a:avLst/>
          </a:prstGeom>
          <a:noFill/>
        </p:spPr>
        <p:txBody>
          <a:bodyPr wrap="square" rtlCol="0">
            <a:spAutoFit/>
          </a:bodyPr>
          <a:lstStyle/>
          <a:p>
            <a:pPr algn="ctr"/>
            <a:r>
              <a:rPr lang="en-GB" dirty="0">
                <a:solidFill>
                  <a:schemeClr val="bg1">
                    <a:lumMod val="75000"/>
                  </a:schemeClr>
                </a:solidFill>
                <a:latin typeface="Myriad Pro" panose="020B0503030403020204" pitchFamily="34" charset="0"/>
              </a:rPr>
              <a:t>Canada</a:t>
            </a:r>
          </a:p>
          <a:p>
            <a:pPr algn="ctr"/>
            <a:r>
              <a:rPr lang="en-GB" sz="1400" dirty="0">
                <a:solidFill>
                  <a:schemeClr val="bg1"/>
                </a:solidFill>
                <a:latin typeface="Myriad Pro" panose="020B0503030403020204" pitchFamily="34" charset="0"/>
                <a:ea typeface="Roboto Light" panose="02000000000000000000" pitchFamily="2" charset="0"/>
              </a:rPr>
              <a:t>DeTect Canada International Inc</a:t>
            </a:r>
            <a:r>
              <a:rPr lang="en-GB" sz="1400">
                <a:solidFill>
                  <a:schemeClr val="bg1"/>
                </a:solidFill>
                <a:latin typeface="Myriad Pro" panose="020B0503030403020204" pitchFamily="34" charset="0"/>
                <a:ea typeface="Roboto Light" panose="02000000000000000000" pitchFamily="2" charset="0"/>
              </a:rPr>
              <a:t>. </a:t>
            </a:r>
          </a:p>
          <a:p>
            <a:pPr algn="ctr"/>
            <a:r>
              <a:rPr lang="en-US" sz="1400">
                <a:solidFill>
                  <a:schemeClr val="bg1"/>
                </a:solidFill>
                <a:latin typeface="Myriad Pro" panose="020B0503030403020204" pitchFamily="34" charset="0"/>
                <a:ea typeface="Roboto Light" panose="02000000000000000000" pitchFamily="2" charset="0"/>
                <a:cs typeface="ＭＳ Ｐゴシック" charset="0"/>
              </a:rPr>
              <a:t>#</a:t>
            </a:r>
            <a:r>
              <a:rPr lang="en-US" sz="1400" dirty="0">
                <a:solidFill>
                  <a:schemeClr val="bg1"/>
                </a:solidFill>
                <a:latin typeface="Myriad Pro" panose="020B0503030403020204" pitchFamily="34" charset="0"/>
                <a:ea typeface="Roboto Light" panose="02000000000000000000" pitchFamily="2" charset="0"/>
                <a:cs typeface="ＭＳ Ｐゴシック" charset="0"/>
              </a:rPr>
              <a:t>7 – 503 Hurricane Drive</a:t>
            </a:r>
          </a:p>
          <a:p>
            <a:pPr algn="ctr" eaLnBrk="1" hangingPunct="1">
              <a:spcBef>
                <a:spcPts val="0"/>
              </a:spcBef>
              <a:buNone/>
            </a:pPr>
            <a:r>
              <a:rPr lang="en-US" sz="1400" dirty="0">
                <a:solidFill>
                  <a:schemeClr val="bg1"/>
                </a:solidFill>
                <a:latin typeface="Myriad Pro" panose="020B0503030403020204" pitchFamily="34" charset="0"/>
                <a:ea typeface="Roboto Light" panose="02000000000000000000" pitchFamily="2" charset="0"/>
                <a:cs typeface="ＭＳ Ｐゴシック" charset="0"/>
              </a:rPr>
              <a:t>Calgary, Alberta, </a:t>
            </a:r>
          </a:p>
          <a:p>
            <a:pPr algn="ctr" eaLnBrk="1" hangingPunct="1">
              <a:spcBef>
                <a:spcPts val="0"/>
              </a:spcBef>
              <a:buNone/>
            </a:pPr>
            <a:r>
              <a:rPr lang="en-US" sz="1400" dirty="0">
                <a:solidFill>
                  <a:schemeClr val="bg1"/>
                </a:solidFill>
                <a:latin typeface="Myriad Pro" panose="020B0503030403020204" pitchFamily="34" charset="0"/>
                <a:ea typeface="Roboto Light" panose="02000000000000000000" pitchFamily="2" charset="0"/>
                <a:cs typeface="ＭＳ Ｐゴシック" charset="0"/>
              </a:rPr>
              <a:t>T3Z-3S8</a:t>
            </a:r>
          </a:p>
          <a:p>
            <a:pPr algn="ctr" eaLnBrk="1" hangingPunct="1">
              <a:spcBef>
                <a:spcPts val="0"/>
              </a:spcBef>
              <a:buNone/>
            </a:pPr>
            <a:r>
              <a:rPr lang="en-US" sz="1400" dirty="0">
                <a:solidFill>
                  <a:schemeClr val="bg1"/>
                </a:solidFill>
                <a:latin typeface="Myriad Pro" panose="020B0503030403020204" pitchFamily="34" charset="0"/>
                <a:ea typeface="Roboto Light" panose="02000000000000000000" pitchFamily="2" charset="0"/>
                <a:cs typeface="ＭＳ Ｐゴシック" charset="0"/>
              </a:rPr>
              <a:t>Canada</a:t>
            </a:r>
          </a:p>
          <a:p>
            <a:pPr algn="ctr" eaLnBrk="1" hangingPunct="1">
              <a:spcBef>
                <a:spcPts val="0"/>
              </a:spcBef>
              <a:buNone/>
            </a:pPr>
            <a:r>
              <a:rPr lang="en-US" sz="1400" dirty="0">
                <a:solidFill>
                  <a:schemeClr val="bg1">
                    <a:lumMod val="65000"/>
                  </a:schemeClr>
                </a:solidFill>
                <a:latin typeface="Myriad Pro" panose="020B0503030403020204" pitchFamily="34" charset="0"/>
                <a:ea typeface="Roboto Light" panose="02000000000000000000" pitchFamily="2" charset="0"/>
                <a:cs typeface="ＭＳ Ｐゴシック" charset="0"/>
              </a:rPr>
              <a:t>detectca@detect-inc.com</a:t>
            </a:r>
          </a:p>
          <a:p>
            <a:pPr algn="ctr"/>
            <a:endParaRPr lang="en-GB" sz="1200" dirty="0">
              <a:solidFill>
                <a:schemeClr val="bg1"/>
              </a:solidFill>
              <a:latin typeface="Arial Nova" panose="020B0504020202020204" pitchFamily="34" charset="0"/>
            </a:endParaRPr>
          </a:p>
          <a:p>
            <a:pPr algn="ctr"/>
            <a:endParaRPr lang="en-GB" sz="1200" dirty="0">
              <a:solidFill>
                <a:schemeClr val="bg1"/>
              </a:solidFill>
              <a:latin typeface="Arial Nova" panose="020B0504020202020204" pitchFamily="34" charset="0"/>
            </a:endParaRPr>
          </a:p>
        </p:txBody>
      </p:sp>
      <p:sp>
        <p:nvSpPr>
          <p:cNvPr id="11" name="TextBox 10">
            <a:extLst>
              <a:ext uri="{FF2B5EF4-FFF2-40B4-BE49-F238E27FC236}">
                <a16:creationId xmlns:a16="http://schemas.microsoft.com/office/drawing/2014/main" id="{3DC93B4D-DB32-47F3-B06E-A8AF25BB3F17}"/>
              </a:ext>
            </a:extLst>
          </p:cNvPr>
          <p:cNvSpPr txBox="1"/>
          <p:nvPr/>
        </p:nvSpPr>
        <p:spPr>
          <a:xfrm>
            <a:off x="5760441" y="3880299"/>
            <a:ext cx="3116512" cy="2031325"/>
          </a:xfrm>
          <a:prstGeom prst="rect">
            <a:avLst/>
          </a:prstGeom>
          <a:noFill/>
        </p:spPr>
        <p:txBody>
          <a:bodyPr wrap="square" rtlCol="0">
            <a:spAutoFit/>
          </a:bodyPr>
          <a:lstStyle/>
          <a:p>
            <a:pPr algn="ctr"/>
            <a:r>
              <a:rPr lang="en-GB" dirty="0">
                <a:solidFill>
                  <a:schemeClr val="bg1">
                    <a:lumMod val="75000"/>
                  </a:schemeClr>
                </a:solidFill>
                <a:latin typeface="Myriad Pro" panose="020B0503030403020204" pitchFamily="34" charset="0"/>
              </a:rPr>
              <a:t>Europe</a:t>
            </a:r>
          </a:p>
          <a:p>
            <a:pPr algn="ctr"/>
            <a:r>
              <a:rPr lang="en-GB" sz="1400" dirty="0">
                <a:solidFill>
                  <a:schemeClr val="bg1"/>
                </a:solidFill>
                <a:latin typeface="Myriad Pro" panose="020B0503030403020204" pitchFamily="34" charset="0"/>
                <a:ea typeface="Roboto Light" panose="02000000000000000000" pitchFamily="2" charset="0"/>
                <a:cs typeface="ＭＳ Ｐゴシック" charset="0"/>
              </a:rPr>
              <a:t>DeTect Global, Ltd</a:t>
            </a:r>
          </a:p>
          <a:p>
            <a:pPr algn="ctr"/>
            <a:r>
              <a:rPr lang="en-GB" sz="1400" dirty="0">
                <a:solidFill>
                  <a:schemeClr val="bg1"/>
                </a:solidFill>
                <a:latin typeface="Myriad Pro" panose="020B0503030403020204" pitchFamily="34" charset="0"/>
                <a:ea typeface="Roboto Light" panose="02000000000000000000" pitchFamily="2" charset="0"/>
                <a:cs typeface="ＭＳ Ｐゴシック" charset="0"/>
              </a:rPr>
              <a:t>Afron House</a:t>
            </a:r>
          </a:p>
          <a:p>
            <a:pPr algn="ctr"/>
            <a:r>
              <a:rPr lang="en-GB" sz="1400" dirty="0">
                <a:solidFill>
                  <a:schemeClr val="bg1"/>
                </a:solidFill>
                <a:latin typeface="Myriad Pro" panose="020B0503030403020204" pitchFamily="34" charset="0"/>
                <a:ea typeface="Roboto Light" panose="02000000000000000000" pitchFamily="2" charset="0"/>
                <a:cs typeface="ＭＳ Ｐゴシック" charset="0"/>
              </a:rPr>
              <a:t>Worthing Road, Horsham,</a:t>
            </a:r>
          </a:p>
          <a:p>
            <a:pPr algn="ctr"/>
            <a:r>
              <a:rPr lang="en-GB" sz="1400" dirty="0">
                <a:solidFill>
                  <a:schemeClr val="bg1"/>
                </a:solidFill>
                <a:latin typeface="Myriad Pro" panose="020B0503030403020204" pitchFamily="34" charset="0"/>
                <a:ea typeface="Roboto Light" panose="02000000000000000000" pitchFamily="2" charset="0"/>
                <a:cs typeface="ＭＳ Ｐゴシック" charset="0"/>
              </a:rPr>
              <a:t>Sussex, RH 12 1TL</a:t>
            </a:r>
          </a:p>
          <a:p>
            <a:pPr algn="ctr"/>
            <a:r>
              <a:rPr lang="en-GB" sz="1400" dirty="0">
                <a:solidFill>
                  <a:schemeClr val="bg1"/>
                </a:solidFill>
                <a:latin typeface="Myriad Pro" panose="020B0503030403020204" pitchFamily="34" charset="0"/>
                <a:ea typeface="Roboto Light" panose="02000000000000000000" pitchFamily="2" charset="0"/>
                <a:cs typeface="ＭＳ Ｐゴシック" charset="0"/>
              </a:rPr>
              <a:t>England</a:t>
            </a:r>
            <a:endParaRPr lang="en-US" sz="1400" dirty="0">
              <a:solidFill>
                <a:schemeClr val="bg1"/>
              </a:solidFill>
              <a:latin typeface="Myriad Pro" panose="020B0503030403020204" pitchFamily="34" charset="0"/>
              <a:ea typeface="Roboto Light" panose="02000000000000000000" pitchFamily="2" charset="0"/>
              <a:cs typeface="ＭＳ Ｐゴシック" charset="0"/>
            </a:endParaRPr>
          </a:p>
          <a:p>
            <a:pPr algn="ctr" eaLnBrk="1" hangingPunct="1">
              <a:spcBef>
                <a:spcPts val="0"/>
              </a:spcBef>
              <a:buNone/>
            </a:pPr>
            <a:r>
              <a:rPr lang="en-US" sz="1400" dirty="0">
                <a:solidFill>
                  <a:schemeClr val="bg1">
                    <a:lumMod val="65000"/>
                  </a:schemeClr>
                </a:solidFill>
                <a:latin typeface="Myriad Pro" panose="020B0503030403020204" pitchFamily="34" charset="0"/>
                <a:ea typeface="Roboto Light" panose="02000000000000000000" pitchFamily="2" charset="0"/>
                <a:cs typeface="ＭＳ Ｐゴシック" charset="0"/>
              </a:rPr>
              <a:t>detecteu@detect-inc.com</a:t>
            </a:r>
          </a:p>
          <a:p>
            <a:pPr algn="ctr"/>
            <a:endParaRPr lang="en-GB" sz="1200" dirty="0">
              <a:solidFill>
                <a:schemeClr val="bg1"/>
              </a:solidFill>
              <a:latin typeface="Arial Nova" panose="020B0504020202020204" pitchFamily="34" charset="0"/>
            </a:endParaRPr>
          </a:p>
          <a:p>
            <a:pPr algn="ctr"/>
            <a:endParaRPr lang="en-GB" sz="1200" dirty="0">
              <a:solidFill>
                <a:schemeClr val="bg1"/>
              </a:solidFill>
              <a:latin typeface="Arial Nova" panose="020B0504020202020204" pitchFamily="34" charset="0"/>
            </a:endParaRPr>
          </a:p>
        </p:txBody>
      </p:sp>
      <p:sp>
        <p:nvSpPr>
          <p:cNvPr id="12" name="TextBox 11">
            <a:extLst>
              <a:ext uri="{FF2B5EF4-FFF2-40B4-BE49-F238E27FC236}">
                <a16:creationId xmlns:a16="http://schemas.microsoft.com/office/drawing/2014/main" id="{5C7349D1-7C41-494B-9B00-B28B30AFA227}"/>
              </a:ext>
            </a:extLst>
          </p:cNvPr>
          <p:cNvSpPr txBox="1"/>
          <p:nvPr/>
        </p:nvSpPr>
        <p:spPr>
          <a:xfrm>
            <a:off x="8471486" y="3881697"/>
            <a:ext cx="3116512" cy="2031325"/>
          </a:xfrm>
          <a:prstGeom prst="rect">
            <a:avLst/>
          </a:prstGeom>
          <a:noFill/>
        </p:spPr>
        <p:txBody>
          <a:bodyPr wrap="square" rtlCol="0">
            <a:spAutoFit/>
          </a:bodyPr>
          <a:lstStyle/>
          <a:p>
            <a:pPr algn="ctr"/>
            <a:r>
              <a:rPr lang="en-GB" dirty="0">
                <a:solidFill>
                  <a:schemeClr val="bg1">
                    <a:lumMod val="75000"/>
                  </a:schemeClr>
                </a:solidFill>
                <a:latin typeface="Myriad Pro" panose="020B0503030403020204" pitchFamily="34" charset="0"/>
              </a:rPr>
              <a:t>China</a:t>
            </a:r>
          </a:p>
          <a:p>
            <a:pPr algn="ctr"/>
            <a:r>
              <a:rPr lang="en-GB" sz="1400" dirty="0">
                <a:solidFill>
                  <a:schemeClr val="bg1"/>
                </a:solidFill>
                <a:latin typeface="Myriad Pro" panose="020B0503030403020204" pitchFamily="34" charset="0"/>
                <a:ea typeface="Roboto Light" panose="02000000000000000000" pitchFamily="2" charset="0"/>
              </a:rPr>
              <a:t>DeTect China</a:t>
            </a:r>
            <a:endParaRPr lang="en-US" sz="1400" dirty="0">
              <a:solidFill>
                <a:schemeClr val="bg1"/>
              </a:solidFill>
              <a:latin typeface="Myriad Pro" panose="020B0503030403020204" pitchFamily="34" charset="0"/>
              <a:ea typeface="Roboto Light" panose="02000000000000000000" pitchFamily="2" charset="0"/>
              <a:cs typeface="ＭＳ Ｐゴシック" charset="0"/>
            </a:endParaRPr>
          </a:p>
          <a:p>
            <a:pPr algn="ctr"/>
            <a:r>
              <a:rPr lang="en-US" sz="1400" dirty="0">
                <a:solidFill>
                  <a:schemeClr val="bg1"/>
                </a:solidFill>
                <a:latin typeface="Myriad Pro" panose="020B0503030403020204" pitchFamily="34" charset="0"/>
                <a:ea typeface="Roboto Light" panose="02000000000000000000" pitchFamily="2" charset="0"/>
                <a:cs typeface="ＭＳ Ｐゴシック" charset="0"/>
              </a:rPr>
              <a:t>818 West 3 Building, 18 Jian Guo New Ave, Dong Cheng District,</a:t>
            </a:r>
          </a:p>
          <a:p>
            <a:pPr algn="ctr" eaLnBrk="1" hangingPunct="1">
              <a:spcBef>
                <a:spcPts val="0"/>
              </a:spcBef>
              <a:buNone/>
            </a:pPr>
            <a:r>
              <a:rPr lang="en-US" sz="1400" dirty="0">
                <a:solidFill>
                  <a:schemeClr val="bg1"/>
                </a:solidFill>
                <a:latin typeface="Myriad Pro" panose="020B0503030403020204" pitchFamily="34" charset="0"/>
                <a:ea typeface="Roboto Light" panose="02000000000000000000" pitchFamily="2" charset="0"/>
                <a:cs typeface="ＭＳ Ｐゴシック" charset="0"/>
              </a:rPr>
              <a:t>Beijing, 100005</a:t>
            </a:r>
          </a:p>
          <a:p>
            <a:pPr algn="ctr" eaLnBrk="1" hangingPunct="1">
              <a:spcBef>
                <a:spcPts val="0"/>
              </a:spcBef>
              <a:buNone/>
            </a:pPr>
            <a:r>
              <a:rPr lang="en-US" sz="1400" dirty="0">
                <a:solidFill>
                  <a:schemeClr val="bg1"/>
                </a:solidFill>
                <a:latin typeface="Myriad Pro" panose="020B0503030403020204" pitchFamily="34" charset="0"/>
                <a:ea typeface="Roboto Light" panose="02000000000000000000" pitchFamily="2" charset="0"/>
                <a:cs typeface="ＭＳ Ｐゴシック" charset="0"/>
              </a:rPr>
              <a:t>China</a:t>
            </a:r>
          </a:p>
          <a:p>
            <a:pPr algn="ctr" eaLnBrk="1" hangingPunct="1">
              <a:spcBef>
                <a:spcPts val="0"/>
              </a:spcBef>
              <a:buNone/>
            </a:pPr>
            <a:r>
              <a:rPr lang="en-US" sz="1400" dirty="0">
                <a:solidFill>
                  <a:schemeClr val="bg1">
                    <a:lumMod val="65000"/>
                  </a:schemeClr>
                </a:solidFill>
                <a:latin typeface="Myriad Pro" panose="020B0503030403020204" pitchFamily="34" charset="0"/>
                <a:ea typeface="Roboto Light" panose="02000000000000000000" pitchFamily="2" charset="0"/>
                <a:cs typeface="ＭＳ Ｐゴシック" charset="0"/>
              </a:rPr>
              <a:t>detectcn@detect-inc.com</a:t>
            </a:r>
          </a:p>
          <a:p>
            <a:pPr algn="ctr"/>
            <a:endParaRPr lang="en-GB" sz="1200" dirty="0">
              <a:solidFill>
                <a:schemeClr val="bg1"/>
              </a:solidFill>
              <a:latin typeface="Arial Nova" panose="020B0504020202020204" pitchFamily="34" charset="0"/>
            </a:endParaRPr>
          </a:p>
          <a:p>
            <a:pPr algn="ctr"/>
            <a:endParaRPr lang="en-GB" sz="1200" dirty="0">
              <a:solidFill>
                <a:schemeClr val="bg1"/>
              </a:solidFill>
              <a:latin typeface="Arial Nova" panose="020B0504020202020204" pitchFamily="34" charset="0"/>
            </a:endParaRPr>
          </a:p>
        </p:txBody>
      </p:sp>
      <p:sp>
        <p:nvSpPr>
          <p:cNvPr id="13" name="TextBox 12">
            <a:extLst>
              <a:ext uri="{FF2B5EF4-FFF2-40B4-BE49-F238E27FC236}">
                <a16:creationId xmlns:a16="http://schemas.microsoft.com/office/drawing/2014/main" id="{6F3A6EF9-F9A7-409E-A488-2C09A0BC4A64}"/>
              </a:ext>
            </a:extLst>
          </p:cNvPr>
          <p:cNvSpPr txBox="1"/>
          <p:nvPr/>
        </p:nvSpPr>
        <p:spPr>
          <a:xfrm>
            <a:off x="1397" y="5974359"/>
            <a:ext cx="12191999" cy="738664"/>
          </a:xfrm>
          <a:prstGeom prst="rect">
            <a:avLst/>
          </a:prstGeom>
          <a:noFill/>
        </p:spPr>
        <p:txBody>
          <a:bodyPr wrap="square" rtlCol="0">
            <a:spAutoFit/>
          </a:bodyPr>
          <a:lstStyle/>
          <a:p>
            <a:pPr algn="ctr"/>
            <a:r>
              <a:rPr lang="en-GB" sz="1400" dirty="0">
                <a:solidFill>
                  <a:schemeClr val="bg1"/>
                </a:solidFill>
                <a:latin typeface="Myriad Pro" panose="020B0503030403020204" pitchFamily="34" charset="0"/>
              </a:rPr>
              <a:t>Florida : California : Hawaii : Calgary : London : </a:t>
            </a:r>
            <a:r>
              <a:rPr lang="en-GB" sz="1400" dirty="0" err="1">
                <a:solidFill>
                  <a:schemeClr val="bg1"/>
                </a:solidFill>
                <a:latin typeface="Myriad Pro" panose="020B0503030403020204" pitchFamily="34" charset="0"/>
              </a:rPr>
              <a:t>Bejing</a:t>
            </a:r>
            <a:endParaRPr lang="en-GB" sz="1400" dirty="0">
              <a:solidFill>
                <a:schemeClr val="bg1"/>
              </a:solidFill>
              <a:latin typeface="Myriad Pro" panose="020B0503030403020204" pitchFamily="34" charset="0"/>
            </a:endParaRPr>
          </a:p>
          <a:p>
            <a:pPr algn="ctr"/>
            <a:r>
              <a:rPr lang="en-GB" sz="1400" b="1" dirty="0">
                <a:solidFill>
                  <a:schemeClr val="bg1">
                    <a:lumMod val="65000"/>
                  </a:schemeClr>
                </a:solidFill>
                <a:latin typeface="Myriad Pro" panose="020B0503030403020204" pitchFamily="34" charset="0"/>
                <a:hlinkClick r:id="rId3">
                  <a:extLst>
                    <a:ext uri="{A12FA001-AC4F-418D-AE19-62706E023703}">
                      <ahyp:hlinkClr xmlns:ahyp="http://schemas.microsoft.com/office/drawing/2018/hyperlinkcolor" val="tx"/>
                    </a:ext>
                  </a:extLst>
                </a:hlinkClick>
              </a:rPr>
              <a:t>www.detect-inc.com</a:t>
            </a:r>
            <a:r>
              <a:rPr lang="en-GB" sz="1400" b="1" dirty="0">
                <a:solidFill>
                  <a:schemeClr val="bg1">
                    <a:lumMod val="65000"/>
                  </a:schemeClr>
                </a:solidFill>
                <a:latin typeface="Myriad Pro" panose="020B0503030403020204" pitchFamily="34" charset="0"/>
              </a:rPr>
              <a:t>     </a:t>
            </a:r>
            <a:r>
              <a:rPr lang="en-GB" sz="1400" b="1" dirty="0">
                <a:solidFill>
                  <a:schemeClr val="bg1">
                    <a:lumMod val="65000"/>
                  </a:schemeClr>
                </a:solidFill>
                <a:latin typeface="Myriad Pro" panose="020B0503030403020204" pitchFamily="34" charset="0"/>
                <a:hlinkClick r:id="rId4">
                  <a:extLst>
                    <a:ext uri="{A12FA001-AC4F-418D-AE19-62706E023703}">
                      <ahyp:hlinkClr xmlns:ahyp="http://schemas.microsoft.com/office/drawing/2018/hyperlinkcolor" val="tx"/>
                    </a:ext>
                  </a:extLst>
                </a:hlinkClick>
              </a:rPr>
              <a:t>www.dronewatcher.com</a:t>
            </a:r>
            <a:r>
              <a:rPr lang="en-GB" sz="1400" b="1" dirty="0">
                <a:solidFill>
                  <a:schemeClr val="bg1">
                    <a:lumMod val="65000"/>
                  </a:schemeClr>
                </a:solidFill>
                <a:latin typeface="Myriad Pro" panose="020B0503030403020204" pitchFamily="34" charset="0"/>
              </a:rPr>
              <a:t> </a:t>
            </a:r>
          </a:p>
          <a:p>
            <a:pPr algn="ctr"/>
            <a:r>
              <a:rPr lang="en-GB" sz="1400" dirty="0">
                <a:solidFill>
                  <a:schemeClr val="bg1"/>
                </a:solidFill>
                <a:latin typeface="Myriad Pro" panose="020B0503030403020204" pitchFamily="34" charset="0"/>
              </a:rPr>
              <a:t>Copyright 2021, DeTect, Inc, All Rights Reserved</a:t>
            </a:r>
          </a:p>
        </p:txBody>
      </p:sp>
    </p:spTree>
    <p:extLst>
      <p:ext uri="{BB962C8B-B14F-4D97-AF65-F5344CB8AC3E}">
        <p14:creationId xmlns:p14="http://schemas.microsoft.com/office/powerpoint/2010/main" val="149419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571500" indent="-571500">
              <a:spcBef>
                <a:spcPts val="0"/>
              </a:spcBef>
              <a:buClr>
                <a:srgbClr val="00308F"/>
              </a:buClr>
              <a:buFont typeface="Wingdings" panose="05000000000000000000" pitchFamily="2" charset="2"/>
              <a:buChar char="§"/>
            </a:pPr>
            <a:r>
              <a:rPr lang="en-GB" sz="3600" dirty="0">
                <a:solidFill>
                  <a:srgbClr val="00308F"/>
                </a:solidFill>
                <a:latin typeface="Myriad Pro" panose="020B0503030403020204" pitchFamily="34" charset="0"/>
                <a:ea typeface="Roboto Light" panose="02000000000000000000" pitchFamily="2" charset="0"/>
              </a:rPr>
              <a:t>Outputs</a:t>
            </a:r>
          </a:p>
          <a:p>
            <a:pPr marL="1028700" lvl="1" indent="-571500">
              <a:spcBef>
                <a:spcPts val="0"/>
              </a:spcBef>
              <a:buClr>
                <a:srgbClr val="00308F"/>
              </a:buClr>
              <a:buFont typeface="Wingdings" panose="05000000000000000000" pitchFamily="2" charset="2"/>
              <a:buChar char="Ø"/>
            </a:pPr>
            <a:r>
              <a:rPr lang="en-GB" sz="3000" dirty="0">
                <a:latin typeface="Myriad Pro" panose="020B0503030403020204" pitchFamily="34" charset="0"/>
                <a:ea typeface="Roboto Light" panose="02000000000000000000" pitchFamily="2" charset="0"/>
              </a:rPr>
              <a:t>Current Conditions (current hour query)</a:t>
            </a:r>
          </a:p>
          <a:p>
            <a:pPr marL="1028700" lvl="1" indent="-571500">
              <a:spcBef>
                <a:spcPts val="0"/>
              </a:spcBef>
              <a:buClr>
                <a:srgbClr val="00308F"/>
              </a:buClr>
              <a:buFont typeface="Wingdings" panose="05000000000000000000" pitchFamily="2" charset="2"/>
              <a:buChar char="Ø"/>
            </a:pPr>
            <a:r>
              <a:rPr lang="en-GB" sz="3000" dirty="0">
                <a:latin typeface="Myriad Pro" panose="020B0503030403020204" pitchFamily="34" charset="0"/>
                <a:ea typeface="Roboto Light" panose="02000000000000000000" pitchFamily="2" charset="0"/>
              </a:rPr>
              <a:t>Forecast Conditions (&gt;1 and ≤ 24 hrs query)</a:t>
            </a:r>
          </a:p>
          <a:p>
            <a:pPr marL="1028700" lvl="1" indent="-571500">
              <a:spcBef>
                <a:spcPts val="0"/>
              </a:spcBef>
              <a:buClr>
                <a:srgbClr val="00308F"/>
              </a:buClr>
              <a:buFont typeface="Wingdings" panose="05000000000000000000" pitchFamily="2" charset="2"/>
              <a:buChar char="Ø"/>
            </a:pPr>
            <a:r>
              <a:rPr lang="en-GB" sz="3000" dirty="0">
                <a:latin typeface="Myriad Pro" panose="020B0503030403020204" pitchFamily="34" charset="0"/>
                <a:ea typeface="Roboto Light" panose="02000000000000000000" pitchFamily="2" charset="0"/>
              </a:rPr>
              <a:t>Historical Conditions (&gt; 24 hr query)</a:t>
            </a:r>
          </a:p>
          <a:p>
            <a:pPr marL="1028700" lvl="1" indent="-571500">
              <a:spcBef>
                <a:spcPts val="0"/>
              </a:spcBef>
              <a:buClr>
                <a:srgbClr val="00308F"/>
              </a:buClr>
              <a:buFont typeface="Wingdings" panose="05000000000000000000" pitchFamily="2" charset="2"/>
              <a:buChar char="Ø"/>
            </a:pPr>
            <a:r>
              <a:rPr lang="en-GB" sz="3000" dirty="0">
                <a:latin typeface="Myriad Pro" panose="020B0503030403020204" pitchFamily="34" charset="0"/>
                <a:ea typeface="Roboto Light" panose="02000000000000000000" pitchFamily="2" charset="0"/>
              </a:rPr>
              <a:t>Risk Summary</a:t>
            </a:r>
          </a:p>
          <a:p>
            <a:pPr marL="571500" indent="-571500">
              <a:spcBef>
                <a:spcPts val="0"/>
              </a:spcBef>
              <a:buClr>
                <a:srgbClr val="00308F"/>
              </a:buClr>
              <a:buFont typeface="Wingdings" panose="05000000000000000000" pitchFamily="2" charset="2"/>
              <a:buChar char="§"/>
            </a:pPr>
            <a:r>
              <a:rPr lang="en-GB" sz="3600" dirty="0">
                <a:solidFill>
                  <a:srgbClr val="00308F"/>
                </a:solidFill>
                <a:latin typeface="Myriad Pro" panose="020B0503030403020204" pitchFamily="34" charset="0"/>
                <a:ea typeface="Roboto Light" panose="02000000000000000000" pitchFamily="2" charset="0"/>
              </a:rPr>
              <a:t>Common Misunderstandings</a:t>
            </a:r>
          </a:p>
          <a:p>
            <a:pPr marL="571500" indent="-571500">
              <a:spcBef>
                <a:spcPts val="0"/>
              </a:spcBef>
              <a:buClr>
                <a:srgbClr val="00308F"/>
              </a:buClr>
              <a:buFont typeface="Wingdings" panose="05000000000000000000" pitchFamily="2" charset="2"/>
              <a:buChar char="§"/>
            </a:pPr>
            <a:r>
              <a:rPr lang="en-GB" sz="3600" dirty="0">
                <a:solidFill>
                  <a:srgbClr val="00308F"/>
                </a:solidFill>
                <a:latin typeface="Myriad Pro" panose="020B0503030403020204" pitchFamily="34" charset="0"/>
                <a:ea typeface="Roboto Light" panose="02000000000000000000" pitchFamily="2" charset="0"/>
              </a:rPr>
              <a:t>Best Practices </a:t>
            </a: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2</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OVERVIEW</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EF87225A-47A1-E70D-77EA-B4393142DD52}"/>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8403CAA1-DD5F-57C3-1943-1A6DF77CFE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5" name="Picture 4" descr="Text&#10;&#10;Description automatically generated with low confidence">
            <a:extLst>
              <a:ext uri="{FF2B5EF4-FFF2-40B4-BE49-F238E27FC236}">
                <a16:creationId xmlns:a16="http://schemas.microsoft.com/office/drawing/2014/main" id="{4731797F-71DC-680A-DC8C-4B7B7CDF2B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Tree>
    <p:extLst>
      <p:ext uri="{BB962C8B-B14F-4D97-AF65-F5344CB8AC3E}">
        <p14:creationId xmlns:p14="http://schemas.microsoft.com/office/powerpoint/2010/main" val="226819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260859"/>
              </a:buClr>
            </a:pPr>
            <a:endParaRPr lang="en-GB" sz="24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3</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AHAS</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50C1370-BFFD-3C50-7E54-3F4DFBCE8160}"/>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C2BC3F27-5E40-2599-E1FE-555E18887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D44EEC02-98DD-09B4-3136-1C992016C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16" name="Content Placeholder 2">
            <a:extLst>
              <a:ext uri="{FF2B5EF4-FFF2-40B4-BE49-F238E27FC236}">
                <a16:creationId xmlns:a16="http://schemas.microsoft.com/office/drawing/2014/main" id="{3CD1A9B0-5114-D7B1-1477-4EE12299945D}"/>
              </a:ext>
            </a:extLst>
          </p:cNvPr>
          <p:cNvSpPr txBox="1">
            <a:spLocks/>
          </p:cNvSpPr>
          <p:nvPr/>
        </p:nvSpPr>
        <p:spPr>
          <a:xfrm>
            <a:off x="1424363" y="1374191"/>
            <a:ext cx="10137064" cy="4950344"/>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571500" indent="-571500">
              <a:spcBef>
                <a:spcPts val="0"/>
              </a:spcBef>
              <a:buClr>
                <a:srgbClr val="00308F"/>
              </a:buClr>
              <a:buFont typeface="Wingdings" panose="05000000000000000000" pitchFamily="2" charset="2"/>
              <a:buChar char="§"/>
            </a:pPr>
            <a:r>
              <a:rPr lang="en-GB" sz="2800" dirty="0">
                <a:latin typeface="Myriad Pro" panose="020B0503030403020204" pitchFamily="34" charset="0"/>
                <a:ea typeface="Roboto Light" panose="02000000000000000000" pitchFamily="2" charset="0"/>
              </a:rPr>
              <a:t>Predicts bird movements within low level flight arena for the contiguous 48 states and Alaska </a:t>
            </a:r>
          </a:p>
          <a:p>
            <a:pPr marL="571500" indent="-571500">
              <a:spcBef>
                <a:spcPts val="0"/>
              </a:spcBef>
              <a:buClr>
                <a:srgbClr val="00308F"/>
              </a:buClr>
              <a:buFont typeface="Wingdings" panose="05000000000000000000" pitchFamily="2" charset="2"/>
              <a:buChar char="§"/>
            </a:pPr>
            <a:endParaRPr lang="en-GB" sz="2800" dirty="0">
              <a:latin typeface="Myriad Pro" panose="020B0503030403020204" pitchFamily="34" charset="0"/>
              <a:ea typeface="Roboto Light" panose="02000000000000000000" pitchFamily="2" charset="0"/>
            </a:endParaRPr>
          </a:p>
          <a:p>
            <a:pPr marL="571500" indent="-571500">
              <a:spcBef>
                <a:spcPts val="0"/>
              </a:spcBef>
              <a:buClr>
                <a:srgbClr val="00308F"/>
              </a:buClr>
              <a:buFont typeface="Wingdings" panose="05000000000000000000" pitchFamily="2" charset="2"/>
              <a:buChar char="§"/>
            </a:pPr>
            <a:r>
              <a:rPr lang="en-GB" sz="2800" dirty="0">
                <a:latin typeface="Myriad Pro" panose="020B0503030403020204" pitchFamily="34" charset="0"/>
                <a:ea typeface="Roboto Light" panose="02000000000000000000" pitchFamily="2" charset="0"/>
              </a:rPr>
              <a:t>Found at </a:t>
            </a:r>
            <a:r>
              <a:rPr lang="en-GB" sz="2800" dirty="0">
                <a:latin typeface="Myriad Pro" panose="020B0503030403020204" pitchFamily="34" charset="0"/>
                <a:ea typeface="Roboto Light" panose="02000000000000000000" pitchFamily="2" charset="0"/>
                <a:hlinkClick r:id="rId6"/>
              </a:rPr>
              <a:t>https://www.usahas.com </a:t>
            </a:r>
            <a:endParaRPr lang="en-GB" sz="2800" dirty="0">
              <a:latin typeface="Myriad Pro" panose="020B0503030403020204" pitchFamily="34" charset="0"/>
              <a:ea typeface="Roboto Light" panose="02000000000000000000" pitchFamily="2" charset="0"/>
            </a:endParaRPr>
          </a:p>
          <a:p>
            <a:pPr marL="571500" indent="-571500">
              <a:spcBef>
                <a:spcPts val="0"/>
              </a:spcBef>
              <a:buClr>
                <a:srgbClr val="00308F"/>
              </a:buClr>
              <a:buFont typeface="Wingdings" panose="05000000000000000000" pitchFamily="2" charset="2"/>
              <a:buChar char="§"/>
            </a:pPr>
            <a:endParaRPr lang="en-GB" sz="2800" dirty="0">
              <a:latin typeface="Myriad Pro" panose="020B0503030403020204" pitchFamily="34" charset="0"/>
              <a:ea typeface="Roboto Light" panose="02000000000000000000" pitchFamily="2" charset="0"/>
            </a:endParaRPr>
          </a:p>
          <a:p>
            <a:pPr marL="571500" indent="-571500">
              <a:spcBef>
                <a:spcPts val="0"/>
              </a:spcBef>
              <a:buClr>
                <a:srgbClr val="00308F"/>
              </a:buClr>
              <a:buFont typeface="Wingdings" panose="05000000000000000000" pitchFamily="2" charset="2"/>
              <a:buChar char="§"/>
            </a:pPr>
            <a:r>
              <a:rPr lang="en-GB" sz="2800" dirty="0">
                <a:latin typeface="Myriad Pro"/>
                <a:ea typeface="Roboto Light"/>
              </a:rPr>
              <a:t>Uses Level 2 NEXRAD data, National Weather Service (NWS) Forecasts, Soaring Bird Forecast Models, and the new Bird Avoidance Model (BAM) based on NEXRAD data to predict bird movements</a:t>
            </a:r>
          </a:p>
          <a:p>
            <a:pPr>
              <a:spcBef>
                <a:spcPts val="0"/>
              </a:spcBef>
              <a:buClr>
                <a:srgbClr val="00308F"/>
              </a:buClr>
            </a:pPr>
            <a:r>
              <a:rPr lang="en-GB" sz="2800" dirty="0">
                <a:latin typeface="Myriad Pro" panose="020B0503030403020204" pitchFamily="34" charset="0"/>
                <a:ea typeface="Roboto Light" panose="02000000000000000000" pitchFamily="2" charset="0"/>
              </a:rPr>
              <a:t>  </a:t>
            </a:r>
          </a:p>
          <a:p>
            <a:pPr marL="571500" indent="-571500">
              <a:spcBef>
                <a:spcPts val="0"/>
              </a:spcBef>
              <a:buClr>
                <a:srgbClr val="00308F"/>
              </a:buClr>
              <a:buFont typeface="Wingdings" panose="05000000000000000000" pitchFamily="2" charset="2"/>
              <a:buChar char="§"/>
            </a:pPr>
            <a:r>
              <a:rPr lang="en-GB" sz="2800" dirty="0">
                <a:latin typeface="Myriad Pro" panose="020B0503030403020204" pitchFamily="34" charset="0"/>
                <a:ea typeface="Roboto Light" panose="02000000000000000000" pitchFamily="2" charset="0"/>
              </a:rPr>
              <a:t>Provides CONUS and Alaska bird strike risk for:</a:t>
            </a:r>
          </a:p>
          <a:p>
            <a:pPr marL="1028700" lvl="1" indent="-571500">
              <a:spcBef>
                <a:spcPts val="0"/>
              </a:spcBef>
              <a:buClr>
                <a:srgbClr val="00308F"/>
              </a:buClr>
              <a:buFont typeface="Wingdings" panose="05000000000000000000" pitchFamily="2" charset="2"/>
              <a:buChar char="Ø"/>
            </a:pPr>
            <a:r>
              <a:rPr lang="en-GB" sz="2400" dirty="0">
                <a:latin typeface="Myriad Pro" panose="020B0503030403020204" pitchFamily="34" charset="0"/>
                <a:ea typeface="Roboto Light" panose="02000000000000000000" pitchFamily="2" charset="0"/>
              </a:rPr>
              <a:t>IR, VR, and SR routes</a:t>
            </a:r>
          </a:p>
          <a:p>
            <a:pPr marL="1028700" lvl="1" indent="-571500">
              <a:spcBef>
                <a:spcPts val="0"/>
              </a:spcBef>
              <a:buClr>
                <a:srgbClr val="00308F"/>
              </a:buClr>
              <a:buFont typeface="Wingdings" panose="05000000000000000000" pitchFamily="2" charset="2"/>
              <a:buChar char="Ø"/>
            </a:pPr>
            <a:r>
              <a:rPr lang="en-GB" sz="2400" dirty="0">
                <a:latin typeface="Myriad Pro" panose="020B0503030403020204" pitchFamily="34" charset="0"/>
                <a:ea typeface="Roboto Light" panose="02000000000000000000" pitchFamily="2" charset="0"/>
              </a:rPr>
              <a:t>Ranges and MOA’s</a:t>
            </a:r>
          </a:p>
          <a:p>
            <a:pPr marL="1028700" lvl="1" indent="-571500">
              <a:spcBef>
                <a:spcPts val="0"/>
              </a:spcBef>
              <a:buClr>
                <a:srgbClr val="00308F"/>
              </a:buClr>
              <a:buFont typeface="Wingdings" panose="05000000000000000000" pitchFamily="2" charset="2"/>
              <a:buChar char="Ø"/>
            </a:pPr>
            <a:r>
              <a:rPr lang="en-GB" sz="2400" dirty="0">
                <a:latin typeface="Myriad Pro" panose="020B0503030403020204" pitchFamily="34" charset="0"/>
                <a:ea typeface="Roboto Light" panose="02000000000000000000" pitchFamily="2" charset="0"/>
              </a:rPr>
              <a:t>Some Military and Civilian Airfields</a:t>
            </a:r>
          </a:p>
          <a:p>
            <a:pPr marL="1028700" lvl="1" indent="-571500">
              <a:spcBef>
                <a:spcPts val="0"/>
              </a:spcBef>
              <a:buClr>
                <a:srgbClr val="00308F"/>
              </a:buClr>
              <a:buFont typeface="Wingdings" panose="05000000000000000000" pitchFamily="2" charset="2"/>
              <a:buChar char="Ø"/>
            </a:pPr>
            <a:r>
              <a:rPr lang="en-GB" sz="2400" dirty="0">
                <a:latin typeface="Myriad Pro" panose="020B0503030403020204" pitchFamily="34" charset="0"/>
                <a:ea typeface="Roboto Light" panose="02000000000000000000" pitchFamily="2" charset="0"/>
              </a:rPr>
              <a:t>Alert Areas</a:t>
            </a:r>
          </a:p>
          <a:p>
            <a:pPr marL="1028700" lvl="1" indent="-571500">
              <a:spcBef>
                <a:spcPts val="0"/>
              </a:spcBef>
              <a:buClr>
                <a:srgbClr val="00308F"/>
              </a:buClr>
              <a:buFont typeface="Wingdings" panose="05000000000000000000" pitchFamily="2" charset="2"/>
              <a:buChar char="Ø"/>
            </a:pPr>
            <a:r>
              <a:rPr lang="en-GB" sz="2400" dirty="0">
                <a:latin typeface="Myriad Pro" panose="020B0503030403020204" pitchFamily="34" charset="0"/>
                <a:ea typeface="Roboto Light" panose="02000000000000000000" pitchFamily="2" charset="0"/>
              </a:rPr>
              <a:t>NEXRAD station sample areas</a:t>
            </a:r>
          </a:p>
        </p:txBody>
      </p:sp>
    </p:spTree>
    <p:extLst>
      <p:ext uri="{BB962C8B-B14F-4D97-AF65-F5344CB8AC3E}">
        <p14:creationId xmlns:p14="http://schemas.microsoft.com/office/powerpoint/2010/main" val="434152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260859"/>
              </a:buClr>
            </a:pPr>
            <a:endParaRPr lang="en-GB" sz="24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4</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OUTPUTS</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50C1370-BFFD-3C50-7E54-3F4DFBCE8160}"/>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C2BC3F27-5E40-2599-E1FE-555E18887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D44EEC02-98DD-09B4-3136-1C992016C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16" name="Content Placeholder 2">
            <a:extLst>
              <a:ext uri="{FF2B5EF4-FFF2-40B4-BE49-F238E27FC236}">
                <a16:creationId xmlns:a16="http://schemas.microsoft.com/office/drawing/2014/main" id="{3CD1A9B0-5114-D7B1-1477-4EE12299945D}"/>
              </a:ext>
            </a:extLst>
          </p:cNvPr>
          <p:cNvSpPr txBox="1">
            <a:spLocks/>
          </p:cNvSpPr>
          <p:nvPr/>
        </p:nvSpPr>
        <p:spPr>
          <a:xfrm>
            <a:off x="1424363" y="1374191"/>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571500" indent="-571500">
              <a:spcBef>
                <a:spcPts val="0"/>
              </a:spcBef>
              <a:buClr>
                <a:srgbClr val="00308F"/>
              </a:buClr>
              <a:buFont typeface="Wingdings" panose="05000000000000000000" pitchFamily="2" charset="2"/>
              <a:buChar char="§"/>
            </a:pPr>
            <a:r>
              <a:rPr lang="en-GB" sz="2800" dirty="0">
                <a:solidFill>
                  <a:srgbClr val="00308F"/>
                </a:solidFill>
                <a:latin typeface="Myriad Pro" panose="020B0503030403020204" pitchFamily="34" charset="0"/>
                <a:ea typeface="Roboto Light" panose="02000000000000000000" pitchFamily="2" charset="0"/>
              </a:rPr>
              <a:t>If you request information for:</a:t>
            </a:r>
          </a:p>
          <a:p>
            <a:pPr>
              <a:spcBef>
                <a:spcPts val="0"/>
              </a:spcBef>
              <a:buClr>
                <a:srgbClr val="00308F"/>
              </a:buClr>
            </a:pPr>
            <a:r>
              <a:rPr lang="en-GB" sz="2800" dirty="0">
                <a:latin typeface="Myriad Pro" panose="020B0503030403020204" pitchFamily="34" charset="0"/>
                <a:ea typeface="Roboto Light" panose="02000000000000000000" pitchFamily="2" charset="0"/>
              </a:rPr>
              <a:t> </a:t>
            </a:r>
          </a:p>
          <a:p>
            <a:pPr marL="1028700" lvl="1" indent="-571500">
              <a:spcBef>
                <a:spcPts val="0"/>
              </a:spcBef>
              <a:buClr>
                <a:srgbClr val="00308F"/>
              </a:buClr>
              <a:buFont typeface="Wingdings" panose="05000000000000000000" pitchFamily="2" charset="2"/>
              <a:buChar char="§"/>
            </a:pPr>
            <a:r>
              <a:rPr lang="en-GB" sz="2400" b="1" dirty="0">
                <a:solidFill>
                  <a:srgbClr val="00308F"/>
                </a:solidFill>
                <a:latin typeface="Myriad Pro" panose="020B0503030403020204" pitchFamily="34" charset="0"/>
                <a:ea typeface="Roboto Light" panose="02000000000000000000" pitchFamily="2" charset="0"/>
              </a:rPr>
              <a:t>Current Hour:  </a:t>
            </a:r>
            <a:r>
              <a:rPr lang="en-GB" sz="2400" dirty="0">
                <a:latin typeface="Myriad Pro" panose="020B0503030403020204" pitchFamily="34" charset="0"/>
                <a:ea typeface="Roboto Light" panose="02000000000000000000" pitchFamily="2" charset="0"/>
              </a:rPr>
              <a:t>risk is based on observations made by the NEXRAD weather radar system, data from the Soaring Model or from the NEXBAM</a:t>
            </a:r>
          </a:p>
          <a:p>
            <a:pPr marL="571500" indent="-571500">
              <a:spcBef>
                <a:spcPts val="0"/>
              </a:spcBef>
              <a:buClr>
                <a:srgbClr val="00308F"/>
              </a:buClr>
              <a:buFont typeface="Wingdings" panose="05000000000000000000" pitchFamily="2" charset="2"/>
              <a:buChar char="§"/>
            </a:pPr>
            <a:endParaRPr lang="en-GB" sz="2800" dirty="0">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
            </a:pPr>
            <a:r>
              <a:rPr lang="en-GB" sz="2400" b="1" dirty="0">
                <a:solidFill>
                  <a:srgbClr val="00308F"/>
                </a:solidFill>
                <a:latin typeface="Myriad Pro" panose="020B0503030403020204" pitchFamily="34" charset="0"/>
                <a:ea typeface="Roboto Light" panose="02000000000000000000" pitchFamily="2" charset="0"/>
              </a:rPr>
              <a:t>Less Than 24 hrs (&gt;1 and ≤ 24 hrs query):  </a:t>
            </a:r>
            <a:r>
              <a:rPr lang="en-GB" sz="2400" dirty="0">
                <a:latin typeface="Myriad Pro" panose="020B0503030403020204" pitchFamily="34" charset="0"/>
                <a:ea typeface="Roboto Light" panose="02000000000000000000" pitchFamily="2" charset="0"/>
              </a:rPr>
              <a:t>risk is based on the Soaring Model or the NEXBAM.  These models forecast </a:t>
            </a:r>
            <a:r>
              <a:rPr lang="en-GB" sz="2400" u="sng" dirty="0">
                <a:latin typeface="Myriad Pro" panose="020B0503030403020204" pitchFamily="34" charset="0"/>
                <a:ea typeface="Roboto Light" panose="02000000000000000000" pitchFamily="2" charset="0"/>
              </a:rPr>
              <a:t>conditions favorable</a:t>
            </a:r>
            <a:r>
              <a:rPr lang="en-GB" sz="2400" dirty="0">
                <a:latin typeface="Myriad Pro" panose="020B0503030403020204" pitchFamily="34" charset="0"/>
                <a:ea typeface="Roboto Light" panose="02000000000000000000" pitchFamily="2" charset="0"/>
              </a:rPr>
              <a:t> for hazardous bird activity to be present</a:t>
            </a:r>
          </a:p>
          <a:p>
            <a:pPr marL="571500" indent="-571500">
              <a:spcBef>
                <a:spcPts val="0"/>
              </a:spcBef>
              <a:buClr>
                <a:srgbClr val="00308F"/>
              </a:buClr>
              <a:buFont typeface="Wingdings" panose="05000000000000000000" pitchFamily="2" charset="2"/>
              <a:buChar char="§"/>
            </a:pPr>
            <a:endParaRPr lang="en-GB" sz="2800" dirty="0">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
            </a:pPr>
            <a:r>
              <a:rPr lang="en-GB" sz="2400" b="1" dirty="0">
                <a:solidFill>
                  <a:srgbClr val="00308F"/>
                </a:solidFill>
                <a:latin typeface="Myriad Pro" panose="020B0503030403020204" pitchFamily="34" charset="0"/>
                <a:ea typeface="Roboto Light" panose="02000000000000000000" pitchFamily="2" charset="0"/>
              </a:rPr>
              <a:t>More Than 24 hrs, or historical (&gt; 24 hour query or past conditions):  </a:t>
            </a:r>
            <a:r>
              <a:rPr lang="en-GB" sz="2400" dirty="0">
                <a:latin typeface="Myriad Pro" panose="020B0503030403020204" pitchFamily="34" charset="0"/>
                <a:ea typeface="Roboto Light" panose="02000000000000000000" pitchFamily="2" charset="0"/>
              </a:rPr>
              <a:t>risk information comes from the NEXBAM</a:t>
            </a:r>
          </a:p>
        </p:txBody>
      </p:sp>
    </p:spTree>
    <p:extLst>
      <p:ext uri="{BB962C8B-B14F-4D97-AF65-F5344CB8AC3E}">
        <p14:creationId xmlns:p14="http://schemas.microsoft.com/office/powerpoint/2010/main" val="2887225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website&#10;&#10;Description automatically generated">
            <a:extLst>
              <a:ext uri="{FF2B5EF4-FFF2-40B4-BE49-F238E27FC236}">
                <a16:creationId xmlns:a16="http://schemas.microsoft.com/office/drawing/2014/main" id="{4D5AAD9F-6133-CB34-25A9-608B583EB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228" y="1732340"/>
            <a:ext cx="5532599" cy="3703641"/>
          </a:xfrm>
          <a:prstGeom prst="rect">
            <a:avLst/>
          </a:prstGeom>
        </p:spPr>
      </p:pic>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6600553" y="1605651"/>
            <a:ext cx="4499663"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42900" indent="-3429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AHAS immediately directs you to the query page.  Check for news and other important information using the tabs at the top</a:t>
            </a:r>
          </a:p>
          <a:p>
            <a:pPr marL="342900" indent="-342900">
              <a:spcBef>
                <a:spcPts val="0"/>
              </a:spcBef>
              <a:buClr>
                <a:srgbClr val="00308F"/>
              </a:buClr>
              <a:buFont typeface="Wingdings" panose="05000000000000000000" pitchFamily="2" charset="2"/>
              <a:buChar char="§"/>
            </a:pPr>
            <a:endParaRPr lang="en-GB" sz="24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AHAS allows you to select  airfields based on the ICAO</a:t>
            </a:r>
          </a:p>
          <a:p>
            <a:pPr marL="342900" indent="-342900">
              <a:spcBef>
                <a:spcPts val="0"/>
              </a:spcBef>
              <a:buClr>
                <a:srgbClr val="00308F"/>
              </a:buClr>
              <a:buFont typeface="Wingdings" panose="05000000000000000000" pitchFamily="2" charset="2"/>
              <a:buChar char="§"/>
            </a:pPr>
            <a:endParaRPr lang="en-GB" sz="24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To request a new unit specific page, contact the USAF BASH Team</a:t>
            </a:r>
          </a:p>
          <a:p>
            <a:pPr marL="342900" indent="-342900">
              <a:spcBef>
                <a:spcPts val="0"/>
              </a:spcBef>
              <a:buClr>
                <a:srgbClr val="00308F"/>
              </a:buClr>
              <a:buFont typeface="Wingdings" panose="05000000000000000000" pitchFamily="2" charset="2"/>
              <a:buChar char="§"/>
            </a:pPr>
            <a:endParaRPr lang="en-GB" sz="24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You can also select output type</a:t>
            </a: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5</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AHAS MAIN QUERY PAGE</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02A5BC38-B3B5-E41B-ECB3-8B778110EE51}"/>
              </a:ext>
            </a:extLst>
          </p:cNvPr>
          <p:cNvPicPr preferRelativeResize="0"/>
          <p:nvPr/>
        </p:nvPicPr>
        <p:blipFill rotWithShape="1">
          <a:blip r:embed="rId4">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16C8DA01-B5C9-6B85-A8FB-AF68B3C248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C0AC847C-E931-239B-F415-4B4565F1D2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2" name="TextBox 1">
            <a:extLst>
              <a:ext uri="{FF2B5EF4-FFF2-40B4-BE49-F238E27FC236}">
                <a16:creationId xmlns:a16="http://schemas.microsoft.com/office/drawing/2014/main" id="{1F4EF1C9-9291-D7DA-EE30-DBED608D65C0}"/>
              </a:ext>
            </a:extLst>
          </p:cNvPr>
          <p:cNvSpPr txBox="1"/>
          <p:nvPr/>
        </p:nvSpPr>
        <p:spPr>
          <a:xfrm>
            <a:off x="1484851" y="1345484"/>
            <a:ext cx="2390862" cy="369332"/>
          </a:xfrm>
          <a:prstGeom prst="rect">
            <a:avLst/>
          </a:prstGeom>
          <a:noFill/>
        </p:spPr>
        <p:txBody>
          <a:bodyPr wrap="square" rtlCol="0">
            <a:spAutoFit/>
          </a:bodyPr>
          <a:lstStyle/>
          <a:p>
            <a:r>
              <a:rPr lang="en-GB" sz="1800" dirty="0">
                <a:solidFill>
                  <a:srgbClr val="00308F"/>
                </a:solidFill>
                <a:latin typeface="Myriad Pro" panose="020B0503030403020204" pitchFamily="34" charset="0"/>
                <a:ea typeface="Roboto Light" panose="02000000000000000000" pitchFamily="2" charset="0"/>
              </a:rPr>
              <a:t>AHAS web page tabs</a:t>
            </a:r>
            <a:endParaRPr lang="en-GB" dirty="0">
              <a:solidFill>
                <a:srgbClr val="00308F"/>
              </a:solidFill>
            </a:endParaRPr>
          </a:p>
        </p:txBody>
      </p:sp>
      <p:sp>
        <p:nvSpPr>
          <p:cNvPr id="22" name="TextBox 21">
            <a:extLst>
              <a:ext uri="{FF2B5EF4-FFF2-40B4-BE49-F238E27FC236}">
                <a16:creationId xmlns:a16="http://schemas.microsoft.com/office/drawing/2014/main" id="{77D4C664-8C22-4AFC-E372-F3C5ACEEFE03}"/>
              </a:ext>
            </a:extLst>
          </p:cNvPr>
          <p:cNvSpPr txBox="1"/>
          <p:nvPr/>
        </p:nvSpPr>
        <p:spPr>
          <a:xfrm>
            <a:off x="757622" y="5481990"/>
            <a:ext cx="2390862" cy="646331"/>
          </a:xfrm>
          <a:prstGeom prst="rect">
            <a:avLst/>
          </a:prstGeom>
          <a:noFill/>
        </p:spPr>
        <p:txBody>
          <a:bodyPr wrap="square" rtlCol="0">
            <a:spAutoFit/>
          </a:bodyPr>
          <a:lstStyle/>
          <a:p>
            <a:r>
              <a:rPr lang="en-GB" sz="1800" dirty="0">
                <a:solidFill>
                  <a:srgbClr val="00308F"/>
                </a:solidFill>
                <a:latin typeface="Myriad Pro" panose="020B0503030403020204" pitchFamily="34" charset="0"/>
                <a:ea typeface="Roboto Light" panose="02000000000000000000" pitchFamily="2" charset="0"/>
              </a:rPr>
              <a:t>Output selection and chart option</a:t>
            </a:r>
            <a:endParaRPr lang="en-GB" dirty="0">
              <a:solidFill>
                <a:srgbClr val="00308F"/>
              </a:solidFill>
            </a:endParaRPr>
          </a:p>
        </p:txBody>
      </p:sp>
      <p:sp>
        <p:nvSpPr>
          <p:cNvPr id="23" name="TextBox 22">
            <a:extLst>
              <a:ext uri="{FF2B5EF4-FFF2-40B4-BE49-F238E27FC236}">
                <a16:creationId xmlns:a16="http://schemas.microsoft.com/office/drawing/2014/main" id="{27A43DB0-3336-2946-7049-DC253BC84CCF}"/>
              </a:ext>
            </a:extLst>
          </p:cNvPr>
          <p:cNvSpPr txBox="1"/>
          <p:nvPr/>
        </p:nvSpPr>
        <p:spPr>
          <a:xfrm>
            <a:off x="3547756" y="5481990"/>
            <a:ext cx="2390862" cy="369332"/>
          </a:xfrm>
          <a:prstGeom prst="rect">
            <a:avLst/>
          </a:prstGeom>
          <a:noFill/>
        </p:spPr>
        <p:txBody>
          <a:bodyPr wrap="square" rtlCol="0">
            <a:spAutoFit/>
          </a:bodyPr>
          <a:lstStyle/>
          <a:p>
            <a:r>
              <a:rPr lang="en-GB" sz="1800" dirty="0">
                <a:solidFill>
                  <a:srgbClr val="00308F"/>
                </a:solidFill>
                <a:latin typeface="Myriad Pro" panose="020B0503030403020204" pitchFamily="34" charset="0"/>
                <a:ea typeface="Roboto Light" panose="02000000000000000000" pitchFamily="2" charset="0"/>
              </a:rPr>
              <a:t>More tabs at bottom</a:t>
            </a:r>
            <a:endParaRPr lang="en-GB" dirty="0">
              <a:solidFill>
                <a:srgbClr val="00308F"/>
              </a:solidFill>
            </a:endParaRPr>
          </a:p>
        </p:txBody>
      </p:sp>
      <p:sp>
        <p:nvSpPr>
          <p:cNvPr id="24" name="Arrow: Right 23">
            <a:extLst>
              <a:ext uri="{FF2B5EF4-FFF2-40B4-BE49-F238E27FC236}">
                <a16:creationId xmlns:a16="http://schemas.microsoft.com/office/drawing/2014/main" id="{9F682F4D-9181-876F-3435-67C3FFD798DC}"/>
              </a:ext>
            </a:extLst>
          </p:cNvPr>
          <p:cNvSpPr/>
          <p:nvPr/>
        </p:nvSpPr>
        <p:spPr>
          <a:xfrm rot="5400000">
            <a:off x="2240176" y="2000372"/>
            <a:ext cx="729119" cy="151091"/>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D612EA1B-88AC-D727-B10F-14BDFCDD56C2}"/>
              </a:ext>
            </a:extLst>
          </p:cNvPr>
          <p:cNvSpPr/>
          <p:nvPr/>
        </p:nvSpPr>
        <p:spPr>
          <a:xfrm rot="14450643">
            <a:off x="1095657" y="4960671"/>
            <a:ext cx="838903" cy="234198"/>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2549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6600553" y="1479816"/>
            <a:ext cx="4499663"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Search Criteria: VR 025 (</a:t>
            </a:r>
            <a:r>
              <a:rPr lang="en-GB" sz="2000" b="1" dirty="0">
                <a:solidFill>
                  <a:srgbClr val="FE0000"/>
                </a:solidFill>
                <a:latin typeface="Myriad Pro" panose="020B0503030403020204" pitchFamily="34" charset="0"/>
                <a:ea typeface="Roboto Light" panose="02000000000000000000" pitchFamily="2" charset="0"/>
              </a:rPr>
              <a:t>1, 2</a:t>
            </a:r>
            <a:r>
              <a:rPr lang="en-GB" sz="2000" dirty="0">
                <a:latin typeface="Myriad Pro" panose="020B0503030403020204" pitchFamily="34" charset="0"/>
                <a:ea typeface="Roboto Light" panose="02000000000000000000" pitchFamily="2" charset="0"/>
              </a:rPr>
              <a:t>), current hour in Zulu (</a:t>
            </a:r>
            <a:r>
              <a:rPr lang="en-GB" sz="2000" b="1" dirty="0">
                <a:solidFill>
                  <a:srgbClr val="FE0000"/>
                </a:solidFill>
                <a:latin typeface="Myriad Pro" panose="020B0503030403020204" pitchFamily="34" charset="0"/>
                <a:ea typeface="Roboto Light" panose="02000000000000000000" pitchFamily="2" charset="0"/>
              </a:rPr>
              <a:t>3</a:t>
            </a:r>
            <a:r>
              <a:rPr lang="en-GB" sz="2000" dirty="0">
                <a:latin typeface="Myriad Pro" panose="020B0503030403020204" pitchFamily="34" charset="0"/>
                <a:ea typeface="Roboto Light" panose="02000000000000000000" pitchFamily="2" charset="0"/>
              </a:rPr>
              <a:t>), output choice, AHAS RISK (</a:t>
            </a:r>
            <a:r>
              <a:rPr lang="en-GB" sz="2000" b="1" dirty="0">
                <a:solidFill>
                  <a:srgbClr val="FE0000"/>
                </a:solidFill>
                <a:latin typeface="Myriad Pro" panose="020B0503030403020204" pitchFamily="34" charset="0"/>
                <a:ea typeface="Roboto Light" panose="02000000000000000000" pitchFamily="2" charset="0"/>
              </a:rPr>
              <a:t>4</a:t>
            </a:r>
            <a:r>
              <a:rPr lang="en-GB" sz="2000" dirty="0">
                <a:latin typeface="Myriad Pro" panose="020B0503030403020204" pitchFamily="34" charset="0"/>
                <a:ea typeface="Roboto Light" panose="02000000000000000000" pitchFamily="2" charset="0"/>
              </a:rPr>
              <a:t>)</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AHAS indicates the driving model (</a:t>
            </a:r>
            <a:r>
              <a:rPr lang="en-GB" sz="2000" b="1" dirty="0">
                <a:solidFill>
                  <a:srgbClr val="FE0000"/>
                </a:solidFill>
                <a:latin typeface="Myriad Pro" panose="020B0503030403020204" pitchFamily="34" charset="0"/>
                <a:ea typeface="Roboto Light" panose="02000000000000000000" pitchFamily="2" charset="0"/>
              </a:rPr>
              <a:t>5</a:t>
            </a:r>
            <a:r>
              <a:rPr lang="en-GB" sz="2000" dirty="0">
                <a:latin typeface="Myriad Pro" panose="020B0503030403020204" pitchFamily="34" charset="0"/>
                <a:ea typeface="Roboto Light" panose="02000000000000000000" pitchFamily="2" charset="0"/>
              </a:rPr>
              <a:t>) for the overall risk (</a:t>
            </a:r>
            <a:r>
              <a:rPr lang="en-GB" sz="2000" b="1" dirty="0">
                <a:solidFill>
                  <a:srgbClr val="FE0000"/>
                </a:solidFill>
                <a:latin typeface="Myriad Pro" panose="020B0503030403020204" pitchFamily="34" charset="0"/>
                <a:ea typeface="Roboto Light" panose="02000000000000000000" pitchFamily="2" charset="0"/>
              </a:rPr>
              <a:t>6</a:t>
            </a:r>
            <a:r>
              <a:rPr lang="en-GB" sz="2000" dirty="0">
                <a:latin typeface="Myriad Pro" panose="020B0503030403020204" pitchFamily="34" charset="0"/>
                <a:ea typeface="Roboto Light" panose="02000000000000000000" pitchFamily="2" charset="0"/>
              </a:rPr>
              <a:t>), which is color coded based on risk</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The results from NEXRAD will only be shown for the current hour(</a:t>
            </a:r>
            <a:r>
              <a:rPr lang="en-GB" sz="2000" b="1" dirty="0">
                <a:solidFill>
                  <a:srgbClr val="FE0000"/>
                </a:solidFill>
                <a:latin typeface="Myriad Pro" panose="020B0503030403020204" pitchFamily="34" charset="0"/>
                <a:ea typeface="Roboto Light" panose="02000000000000000000" pitchFamily="2" charset="0"/>
              </a:rPr>
              <a:t>7</a:t>
            </a:r>
            <a:r>
              <a:rPr lang="en-GB" sz="2000" dirty="0">
                <a:latin typeface="Myriad Pro" panose="020B0503030403020204" pitchFamily="34" charset="0"/>
                <a:ea typeface="Roboto Light" panose="02000000000000000000" pitchFamily="2" charset="0"/>
              </a:rPr>
              <a:t>)</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The web page updates every 6 minutes when the data is updated in the database.</a:t>
            </a: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6</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TABLE OUTPUT</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02A5BC38-B3B5-E41B-ECB3-8B778110EE51}"/>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16C8DA01-B5C9-6B85-A8FB-AF68B3C248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C0AC847C-E931-239B-F415-4B4565F1D2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pic>
        <p:nvPicPr>
          <p:cNvPr id="26" name="Google Shape;131;p7">
            <a:extLst>
              <a:ext uri="{FF2B5EF4-FFF2-40B4-BE49-F238E27FC236}">
                <a16:creationId xmlns:a16="http://schemas.microsoft.com/office/drawing/2014/main" id="{C88974FD-FE2D-2472-186A-8EAAA783C3E0}"/>
              </a:ext>
            </a:extLst>
          </p:cNvPr>
          <p:cNvPicPr preferRelativeResize="0"/>
          <p:nvPr/>
        </p:nvPicPr>
        <p:blipFill>
          <a:blip r:embed="rId6">
            <a:extLst>
              <a:ext uri="{28A0092B-C50C-407E-A947-70E740481C1C}">
                <a14:useLocalDpi xmlns:a14="http://schemas.microsoft.com/office/drawing/2010/main" val="0"/>
              </a:ext>
            </a:extLst>
          </a:blip>
          <a:srcRect/>
          <a:stretch/>
        </p:blipFill>
        <p:spPr>
          <a:xfrm>
            <a:off x="684705" y="1638651"/>
            <a:ext cx="5253913" cy="4158447"/>
          </a:xfrm>
          <a:prstGeom prst="rect">
            <a:avLst/>
          </a:prstGeom>
          <a:noFill/>
          <a:ln w="12700" cap="flat" cmpd="sng">
            <a:solidFill>
              <a:schemeClr val="bg1">
                <a:lumMod val="85000"/>
              </a:schemeClr>
            </a:solidFill>
            <a:prstDash val="solid"/>
            <a:miter lim="800000"/>
            <a:headEnd type="none" w="sm" len="sm"/>
            <a:tailEnd type="none" w="sm" len="sm"/>
          </a:ln>
        </p:spPr>
      </p:pic>
      <p:sp>
        <p:nvSpPr>
          <p:cNvPr id="27" name="Arrow: Right 26">
            <a:extLst>
              <a:ext uri="{FF2B5EF4-FFF2-40B4-BE49-F238E27FC236}">
                <a16:creationId xmlns:a16="http://schemas.microsoft.com/office/drawing/2014/main" id="{DD48219F-AF5E-9C5C-2FC4-518216F597A5}"/>
              </a:ext>
            </a:extLst>
          </p:cNvPr>
          <p:cNvSpPr/>
          <p:nvPr/>
        </p:nvSpPr>
        <p:spPr>
          <a:xfrm rot="5400000">
            <a:off x="779237" y="1860755"/>
            <a:ext cx="927795" cy="233988"/>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C52890-95CD-1C36-4A1F-5081A8E7AB06}"/>
              </a:ext>
            </a:extLst>
          </p:cNvPr>
          <p:cNvSpPr txBox="1"/>
          <p:nvPr/>
        </p:nvSpPr>
        <p:spPr>
          <a:xfrm>
            <a:off x="1081154" y="1137999"/>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1</a:t>
            </a:r>
            <a:endParaRPr lang="en-GB" b="1" dirty="0"/>
          </a:p>
        </p:txBody>
      </p:sp>
      <p:sp>
        <p:nvSpPr>
          <p:cNvPr id="28" name="TextBox 27">
            <a:extLst>
              <a:ext uri="{FF2B5EF4-FFF2-40B4-BE49-F238E27FC236}">
                <a16:creationId xmlns:a16="http://schemas.microsoft.com/office/drawing/2014/main" id="{1F6E0FC7-4E47-56B1-3202-3B1C96D0AB7F}"/>
              </a:ext>
            </a:extLst>
          </p:cNvPr>
          <p:cNvSpPr txBox="1"/>
          <p:nvPr/>
        </p:nvSpPr>
        <p:spPr>
          <a:xfrm>
            <a:off x="3939353" y="1121450"/>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2</a:t>
            </a:r>
            <a:endParaRPr lang="en-GB" b="1" dirty="0"/>
          </a:p>
        </p:txBody>
      </p:sp>
      <p:sp>
        <p:nvSpPr>
          <p:cNvPr id="29" name="TextBox 28">
            <a:extLst>
              <a:ext uri="{FF2B5EF4-FFF2-40B4-BE49-F238E27FC236}">
                <a16:creationId xmlns:a16="http://schemas.microsoft.com/office/drawing/2014/main" id="{C003E163-EF5A-9F3D-A2B5-25BBA23DE39B}"/>
              </a:ext>
            </a:extLst>
          </p:cNvPr>
          <p:cNvSpPr txBox="1"/>
          <p:nvPr/>
        </p:nvSpPr>
        <p:spPr>
          <a:xfrm>
            <a:off x="5152291" y="1118883"/>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3</a:t>
            </a:r>
            <a:endParaRPr lang="en-GB" b="1" dirty="0"/>
          </a:p>
        </p:txBody>
      </p:sp>
      <p:sp>
        <p:nvSpPr>
          <p:cNvPr id="30" name="TextBox 29">
            <a:extLst>
              <a:ext uri="{FF2B5EF4-FFF2-40B4-BE49-F238E27FC236}">
                <a16:creationId xmlns:a16="http://schemas.microsoft.com/office/drawing/2014/main" id="{CBD4D77D-A3CB-2DD3-A4A4-3F02D71EFA9D}"/>
              </a:ext>
            </a:extLst>
          </p:cNvPr>
          <p:cNvSpPr txBox="1"/>
          <p:nvPr/>
        </p:nvSpPr>
        <p:spPr>
          <a:xfrm>
            <a:off x="3543503" y="3845191"/>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4</a:t>
            </a:r>
            <a:endParaRPr lang="en-GB" b="1" dirty="0"/>
          </a:p>
        </p:txBody>
      </p:sp>
      <p:sp>
        <p:nvSpPr>
          <p:cNvPr id="31" name="TextBox 30">
            <a:extLst>
              <a:ext uri="{FF2B5EF4-FFF2-40B4-BE49-F238E27FC236}">
                <a16:creationId xmlns:a16="http://schemas.microsoft.com/office/drawing/2014/main" id="{28CB44D0-C703-2352-BDC4-65DFF9FC4F03}"/>
              </a:ext>
            </a:extLst>
          </p:cNvPr>
          <p:cNvSpPr txBox="1"/>
          <p:nvPr/>
        </p:nvSpPr>
        <p:spPr>
          <a:xfrm>
            <a:off x="4017304" y="6016087"/>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5</a:t>
            </a:r>
            <a:endParaRPr lang="en-GB" b="1" dirty="0"/>
          </a:p>
        </p:txBody>
      </p:sp>
      <p:sp>
        <p:nvSpPr>
          <p:cNvPr id="32" name="TextBox 31">
            <a:extLst>
              <a:ext uri="{FF2B5EF4-FFF2-40B4-BE49-F238E27FC236}">
                <a16:creationId xmlns:a16="http://schemas.microsoft.com/office/drawing/2014/main" id="{3564FEF0-9A93-389F-BA01-1D8AA9CD4547}"/>
              </a:ext>
            </a:extLst>
          </p:cNvPr>
          <p:cNvSpPr txBox="1"/>
          <p:nvPr/>
        </p:nvSpPr>
        <p:spPr>
          <a:xfrm>
            <a:off x="5369140" y="6023724"/>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6</a:t>
            </a:r>
            <a:endParaRPr lang="en-GB" b="1" dirty="0"/>
          </a:p>
        </p:txBody>
      </p:sp>
      <p:sp>
        <p:nvSpPr>
          <p:cNvPr id="33" name="TextBox 32">
            <a:extLst>
              <a:ext uri="{FF2B5EF4-FFF2-40B4-BE49-F238E27FC236}">
                <a16:creationId xmlns:a16="http://schemas.microsoft.com/office/drawing/2014/main" id="{D434A8C4-2CDB-E172-4694-A6D079BC060C}"/>
              </a:ext>
            </a:extLst>
          </p:cNvPr>
          <p:cNvSpPr txBox="1"/>
          <p:nvPr/>
        </p:nvSpPr>
        <p:spPr>
          <a:xfrm>
            <a:off x="2927722" y="6016087"/>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7</a:t>
            </a:r>
            <a:endParaRPr lang="en-GB" b="1" dirty="0"/>
          </a:p>
        </p:txBody>
      </p:sp>
      <p:sp>
        <p:nvSpPr>
          <p:cNvPr id="36" name="Arrow: Right 35">
            <a:extLst>
              <a:ext uri="{FF2B5EF4-FFF2-40B4-BE49-F238E27FC236}">
                <a16:creationId xmlns:a16="http://schemas.microsoft.com/office/drawing/2014/main" id="{F0B9D6CA-818A-7C58-B2D4-845ED187CED0}"/>
              </a:ext>
            </a:extLst>
          </p:cNvPr>
          <p:cNvSpPr/>
          <p:nvPr/>
        </p:nvSpPr>
        <p:spPr>
          <a:xfrm rot="5400000">
            <a:off x="3611610" y="1831229"/>
            <a:ext cx="986849"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24E20E40-28B0-D4A1-1E2A-B93CA8199B76}"/>
              </a:ext>
            </a:extLst>
          </p:cNvPr>
          <p:cNvSpPr/>
          <p:nvPr/>
        </p:nvSpPr>
        <p:spPr>
          <a:xfrm rot="5400000">
            <a:off x="4737725" y="1909045"/>
            <a:ext cx="1131812" cy="223703"/>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Arrow: Right 37">
            <a:extLst>
              <a:ext uri="{FF2B5EF4-FFF2-40B4-BE49-F238E27FC236}">
                <a16:creationId xmlns:a16="http://schemas.microsoft.com/office/drawing/2014/main" id="{035D9633-4A4E-325D-E7F5-141A6C1CC92E}"/>
              </a:ext>
            </a:extLst>
          </p:cNvPr>
          <p:cNvSpPr/>
          <p:nvPr/>
        </p:nvSpPr>
        <p:spPr>
          <a:xfrm rot="16200000">
            <a:off x="4954282" y="5330162"/>
            <a:ext cx="1131811"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Arrow: Right 38">
            <a:extLst>
              <a:ext uri="{FF2B5EF4-FFF2-40B4-BE49-F238E27FC236}">
                <a16:creationId xmlns:a16="http://schemas.microsoft.com/office/drawing/2014/main" id="{A48BFAC5-9D63-89E0-7DB6-A00AABC6BCD3}"/>
              </a:ext>
            </a:extLst>
          </p:cNvPr>
          <p:cNvSpPr/>
          <p:nvPr/>
        </p:nvSpPr>
        <p:spPr>
          <a:xfrm rot="16200000">
            <a:off x="3619428" y="5325164"/>
            <a:ext cx="1131811"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Arrow: Right 39">
            <a:extLst>
              <a:ext uri="{FF2B5EF4-FFF2-40B4-BE49-F238E27FC236}">
                <a16:creationId xmlns:a16="http://schemas.microsoft.com/office/drawing/2014/main" id="{F3B03A3D-99D9-271D-FAB4-76CE79526254}"/>
              </a:ext>
            </a:extLst>
          </p:cNvPr>
          <p:cNvSpPr/>
          <p:nvPr/>
        </p:nvSpPr>
        <p:spPr>
          <a:xfrm rot="16200000">
            <a:off x="2551351" y="5333188"/>
            <a:ext cx="1131811"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Arrow: Right 42">
            <a:extLst>
              <a:ext uri="{FF2B5EF4-FFF2-40B4-BE49-F238E27FC236}">
                <a16:creationId xmlns:a16="http://schemas.microsoft.com/office/drawing/2014/main" id="{E35F36CC-B480-1343-2433-20E931D945BF}"/>
              </a:ext>
            </a:extLst>
          </p:cNvPr>
          <p:cNvSpPr/>
          <p:nvPr/>
        </p:nvSpPr>
        <p:spPr>
          <a:xfrm rot="16200000">
            <a:off x="3543096" y="3519006"/>
            <a:ext cx="332181"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3DC1214-191B-D7D5-DAC1-7007E399E8AB}"/>
              </a:ext>
            </a:extLst>
          </p:cNvPr>
          <p:cNvSpPr txBox="1"/>
          <p:nvPr/>
        </p:nvSpPr>
        <p:spPr>
          <a:xfrm>
            <a:off x="684704" y="6382767"/>
            <a:ext cx="5482632" cy="369332"/>
          </a:xfrm>
          <a:prstGeom prst="rect">
            <a:avLst/>
          </a:prstGeom>
          <a:noFill/>
        </p:spPr>
        <p:txBody>
          <a:bodyPr wrap="square" rtlCol="0">
            <a:spAutoFit/>
          </a:bodyPr>
          <a:lstStyle/>
          <a:p>
            <a:r>
              <a:rPr lang="en-GB" sz="1800" dirty="0">
                <a:solidFill>
                  <a:srgbClr val="00308F"/>
                </a:solidFill>
                <a:latin typeface="Myriad Pro" panose="020B0503030403020204" pitchFamily="34" charset="0"/>
                <a:ea typeface="Roboto Light" panose="02000000000000000000" pitchFamily="2" charset="0"/>
              </a:rPr>
              <a:t>Alternate routes, Hazards and NEXBAM chart below</a:t>
            </a:r>
            <a:endParaRPr lang="en-GB" dirty="0">
              <a:solidFill>
                <a:srgbClr val="00308F"/>
              </a:solidFill>
            </a:endParaRPr>
          </a:p>
        </p:txBody>
      </p:sp>
    </p:spTree>
    <p:extLst>
      <p:ext uri="{BB962C8B-B14F-4D97-AF65-F5344CB8AC3E}">
        <p14:creationId xmlns:p14="http://schemas.microsoft.com/office/powerpoint/2010/main" val="543664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graph&#10;&#10;Description automatically generated">
            <a:extLst>
              <a:ext uri="{FF2B5EF4-FFF2-40B4-BE49-F238E27FC236}">
                <a16:creationId xmlns:a16="http://schemas.microsoft.com/office/drawing/2014/main" id="{07A6230C-770A-1753-EC69-EB47EE053B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315" y="2147302"/>
            <a:ext cx="5570703" cy="3444538"/>
          </a:xfrm>
          <a:prstGeom prst="rect">
            <a:avLst/>
          </a:prstGeom>
        </p:spPr>
      </p:pic>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6600553" y="1479816"/>
            <a:ext cx="4499663" cy="4950344"/>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The web page automatically displays the NEXBAM chart for routes and airfields (</a:t>
            </a:r>
            <a:r>
              <a:rPr lang="en-GB" sz="2000" b="1" dirty="0">
                <a:solidFill>
                  <a:srgbClr val="FE0000"/>
                </a:solidFill>
                <a:latin typeface="Myriad Pro" panose="020B0503030403020204" pitchFamily="34" charset="0"/>
                <a:ea typeface="Roboto Light" panose="02000000000000000000" pitchFamily="2" charset="0"/>
              </a:rPr>
              <a:t>1</a:t>
            </a:r>
            <a:r>
              <a:rPr lang="en-GB" sz="2000" dirty="0">
                <a:latin typeface="Myriad Pro" panose="020B0503030403020204" pitchFamily="34" charset="0"/>
                <a:ea typeface="Roboto Light" panose="02000000000000000000" pitchFamily="2" charset="0"/>
              </a:rPr>
              <a:t>).</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To see the chart for other areas, the user must click the blue highlighted “segment” and the chart will open in another window. </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The chart shows the maximum NEXRAD risk for the selected flying area for each hour.   Due to the high dynamic range of the radar reflectivity data the chart uses the log10 value of the probability * severity value seen in slide 15, “Calculating NEXRAD Risk”.</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The chart shows the risk for the selected day (blue line) and the previous day (gray line).</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AHAS also displays the nearest five alternate routes (</a:t>
            </a:r>
            <a:r>
              <a:rPr lang="en-GB" sz="2000" b="1" dirty="0">
                <a:solidFill>
                  <a:srgbClr val="FE0000"/>
                </a:solidFill>
                <a:latin typeface="Myriad Pro" panose="020B0503030403020204" pitchFamily="34" charset="0"/>
                <a:ea typeface="Roboto Light" panose="02000000000000000000" pitchFamily="2" charset="0"/>
              </a:rPr>
              <a:t>2</a:t>
            </a:r>
            <a:r>
              <a:rPr lang="en-GB" sz="2000" dirty="0">
                <a:latin typeface="Myriad Pro" panose="020B0503030403020204" pitchFamily="34" charset="0"/>
                <a:ea typeface="Roboto Light" panose="02000000000000000000" pitchFamily="2" charset="0"/>
              </a:rPr>
              <a:t>).</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Hazards(dams, landfills and golf courses) are also displayed (</a:t>
            </a:r>
            <a:r>
              <a:rPr lang="en-GB" sz="2000" b="1" dirty="0">
                <a:solidFill>
                  <a:srgbClr val="FE0000"/>
                </a:solidFill>
                <a:latin typeface="Myriad Pro" panose="020B0503030403020204" pitchFamily="34" charset="0"/>
                <a:ea typeface="Roboto Light" panose="02000000000000000000" pitchFamily="2" charset="0"/>
              </a:rPr>
              <a:t>3</a:t>
            </a:r>
            <a:r>
              <a:rPr lang="en-GB" sz="2000" dirty="0">
                <a:latin typeface="Myriad Pro" panose="020B0503030403020204" pitchFamily="34" charset="0"/>
                <a:ea typeface="Roboto Light" panose="02000000000000000000" pitchFamily="2" charset="0"/>
              </a:rPr>
              <a:t>).</a:t>
            </a:r>
          </a:p>
          <a:p>
            <a:pPr marL="342900" indent="-342900">
              <a:spcBef>
                <a:spcPts val="0"/>
              </a:spcBef>
              <a:buClr>
                <a:srgbClr val="00308F"/>
              </a:buClr>
              <a:buFont typeface="Wingdings" panose="05000000000000000000" pitchFamily="2" charset="2"/>
              <a:buChar char="§"/>
            </a:pPr>
            <a:endParaRPr lang="en-GB" sz="2000" dirty="0">
              <a:latin typeface="Myriad Pro" panose="020B0503030403020204" pitchFamily="34" charset="0"/>
              <a:ea typeface="Roboto Light" panose="02000000000000000000" pitchFamily="2" charset="0"/>
            </a:endParaRPr>
          </a:p>
          <a:p>
            <a:pPr>
              <a:spcBef>
                <a:spcPts val="0"/>
              </a:spcBef>
              <a:buClr>
                <a:srgbClr val="00308F"/>
              </a:buClr>
            </a:pPr>
            <a:endParaRPr lang="en-GB" sz="20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6</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TABLE OUTPUT WITH CHART</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02A5BC38-B3B5-E41B-ECB3-8B778110EE51}"/>
              </a:ext>
            </a:extLst>
          </p:cNvPr>
          <p:cNvPicPr preferRelativeResize="0"/>
          <p:nvPr/>
        </p:nvPicPr>
        <p:blipFill rotWithShape="1">
          <a:blip r:embed="rId4">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16C8DA01-B5C9-6B85-A8FB-AF68B3C248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C0AC847C-E931-239B-F415-4B4565F1D2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27" name="Arrow: Right 26">
            <a:extLst>
              <a:ext uri="{FF2B5EF4-FFF2-40B4-BE49-F238E27FC236}">
                <a16:creationId xmlns:a16="http://schemas.microsoft.com/office/drawing/2014/main" id="{DD48219F-AF5E-9C5C-2FC4-518216F597A5}"/>
              </a:ext>
            </a:extLst>
          </p:cNvPr>
          <p:cNvSpPr/>
          <p:nvPr/>
        </p:nvSpPr>
        <p:spPr>
          <a:xfrm rot="5400000">
            <a:off x="2943103" y="1664986"/>
            <a:ext cx="707125"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C52890-95CD-1C36-4A1F-5081A8E7AB06}"/>
              </a:ext>
            </a:extLst>
          </p:cNvPr>
          <p:cNvSpPr txBox="1"/>
          <p:nvPr/>
        </p:nvSpPr>
        <p:spPr>
          <a:xfrm>
            <a:off x="3130982" y="1070468"/>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1</a:t>
            </a:r>
            <a:endParaRPr lang="en-GB" b="1" dirty="0"/>
          </a:p>
        </p:txBody>
      </p:sp>
      <p:sp>
        <p:nvSpPr>
          <p:cNvPr id="35" name="TextBox 34">
            <a:extLst>
              <a:ext uri="{FF2B5EF4-FFF2-40B4-BE49-F238E27FC236}">
                <a16:creationId xmlns:a16="http://schemas.microsoft.com/office/drawing/2014/main" id="{614A06F4-BA42-722F-542F-1F364597C8C7}"/>
              </a:ext>
            </a:extLst>
          </p:cNvPr>
          <p:cNvSpPr txBox="1"/>
          <p:nvPr/>
        </p:nvSpPr>
        <p:spPr>
          <a:xfrm>
            <a:off x="834503" y="3015482"/>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2</a:t>
            </a:r>
            <a:endParaRPr lang="en-GB" b="1" dirty="0"/>
          </a:p>
        </p:txBody>
      </p:sp>
      <p:sp>
        <p:nvSpPr>
          <p:cNvPr id="42" name="Arrow: Right 41">
            <a:extLst>
              <a:ext uri="{FF2B5EF4-FFF2-40B4-BE49-F238E27FC236}">
                <a16:creationId xmlns:a16="http://schemas.microsoft.com/office/drawing/2014/main" id="{3D1098CE-3EE4-C24A-CB61-999FD1C6864E}"/>
              </a:ext>
            </a:extLst>
          </p:cNvPr>
          <p:cNvSpPr/>
          <p:nvPr/>
        </p:nvSpPr>
        <p:spPr>
          <a:xfrm rot="5400000">
            <a:off x="751159" y="3503551"/>
            <a:ext cx="498055"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B7BEAE92-5317-37D6-5AB8-A4808C7F148D}"/>
              </a:ext>
            </a:extLst>
          </p:cNvPr>
          <p:cNvSpPr/>
          <p:nvPr/>
        </p:nvSpPr>
        <p:spPr>
          <a:xfrm rot="10800000">
            <a:off x="1827289" y="4766295"/>
            <a:ext cx="498055"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3115F-CB21-42F2-7503-38D50B260246}"/>
              </a:ext>
            </a:extLst>
          </p:cNvPr>
          <p:cNvSpPr txBox="1"/>
          <p:nvPr/>
        </p:nvSpPr>
        <p:spPr>
          <a:xfrm>
            <a:off x="2353438" y="4698622"/>
            <a:ext cx="331365" cy="369332"/>
          </a:xfrm>
          <a:prstGeom prst="rect">
            <a:avLst/>
          </a:prstGeom>
          <a:noFill/>
        </p:spPr>
        <p:txBody>
          <a:bodyPr wrap="square" rtlCol="0">
            <a:spAutoFit/>
          </a:bodyPr>
          <a:lstStyle/>
          <a:p>
            <a:r>
              <a:rPr lang="en-GB" b="1" dirty="0">
                <a:solidFill>
                  <a:srgbClr val="FE0000"/>
                </a:solidFill>
                <a:latin typeface="Myriad Pro" panose="020B0503030403020204" pitchFamily="34" charset="0"/>
                <a:ea typeface="Roboto Light" panose="02000000000000000000" pitchFamily="2" charset="0"/>
              </a:rPr>
              <a:t>3</a:t>
            </a:r>
            <a:endParaRPr lang="en-GB" b="1" dirty="0"/>
          </a:p>
        </p:txBody>
      </p:sp>
    </p:spTree>
    <p:extLst>
      <p:ext uri="{BB962C8B-B14F-4D97-AF65-F5344CB8AC3E}">
        <p14:creationId xmlns:p14="http://schemas.microsoft.com/office/powerpoint/2010/main" val="3086116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461D180F-A5C7-1CEB-E871-B46F01B3DE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78" y="1370042"/>
            <a:ext cx="5555461" cy="5060118"/>
          </a:xfrm>
          <a:prstGeom prst="rect">
            <a:avLst/>
          </a:prstGeom>
        </p:spPr>
      </p:pic>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6600553" y="1479816"/>
            <a:ext cx="4499663"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Search Criteria: Abel MOA, CA(</a:t>
            </a:r>
            <a:r>
              <a:rPr lang="en-GB" sz="2000" b="1" dirty="0">
                <a:solidFill>
                  <a:srgbClr val="FE0000"/>
                </a:solidFill>
                <a:latin typeface="Myriad Pro" panose="020B0503030403020204" pitchFamily="34" charset="0"/>
                <a:ea typeface="Roboto Light" panose="02000000000000000000" pitchFamily="2" charset="0"/>
              </a:rPr>
              <a:t>1, 2</a:t>
            </a:r>
            <a:r>
              <a:rPr lang="en-GB" sz="2000" dirty="0">
                <a:latin typeface="Myriad Pro" panose="020B0503030403020204" pitchFamily="34" charset="0"/>
                <a:ea typeface="Roboto Light" panose="02000000000000000000" pitchFamily="2" charset="0"/>
              </a:rPr>
              <a:t>), hour in Zulu (</a:t>
            </a:r>
            <a:r>
              <a:rPr lang="en-GB" sz="2000" b="1" dirty="0">
                <a:solidFill>
                  <a:srgbClr val="FE0000"/>
                </a:solidFill>
                <a:latin typeface="Myriad Pro" panose="020B0503030403020204" pitchFamily="34" charset="0"/>
                <a:ea typeface="Roboto Light" panose="02000000000000000000" pitchFamily="2" charset="0"/>
              </a:rPr>
              <a:t>3</a:t>
            </a:r>
            <a:r>
              <a:rPr lang="en-GB" sz="2000" dirty="0">
                <a:latin typeface="Myriad Pro" panose="020B0503030403020204" pitchFamily="34" charset="0"/>
                <a:ea typeface="Roboto Light" panose="02000000000000000000" pitchFamily="2" charset="0"/>
              </a:rPr>
              <a:t>), output choice, 12HR RISK (</a:t>
            </a:r>
            <a:r>
              <a:rPr lang="en-GB" sz="2000" b="1" dirty="0">
                <a:solidFill>
                  <a:srgbClr val="FE0000"/>
                </a:solidFill>
                <a:latin typeface="Myriad Pro" panose="020B0503030403020204" pitchFamily="34" charset="0"/>
                <a:ea typeface="Roboto Light" panose="02000000000000000000" pitchFamily="2" charset="0"/>
              </a:rPr>
              <a:t>4</a:t>
            </a:r>
            <a:r>
              <a:rPr lang="en-GB" sz="2000" dirty="0">
                <a:latin typeface="Myriad Pro" panose="020B0503030403020204" pitchFamily="34" charset="0"/>
                <a:ea typeface="Roboto Light" panose="02000000000000000000" pitchFamily="2" charset="0"/>
              </a:rPr>
              <a:t>)</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AHAS indicates the driving model (</a:t>
            </a:r>
            <a:r>
              <a:rPr lang="en-GB" sz="2000" b="1" dirty="0">
                <a:solidFill>
                  <a:srgbClr val="FE0000"/>
                </a:solidFill>
                <a:latin typeface="Myriad Pro" panose="020B0503030403020204" pitchFamily="34" charset="0"/>
                <a:ea typeface="Roboto Light" panose="02000000000000000000" pitchFamily="2" charset="0"/>
              </a:rPr>
              <a:t>5</a:t>
            </a:r>
            <a:r>
              <a:rPr lang="en-GB" sz="2000" dirty="0">
                <a:latin typeface="Myriad Pro" panose="020B0503030403020204" pitchFamily="34" charset="0"/>
                <a:ea typeface="Roboto Light" panose="02000000000000000000" pitchFamily="2" charset="0"/>
              </a:rPr>
              <a:t>) for the overall risk (</a:t>
            </a:r>
            <a:r>
              <a:rPr lang="en-GB" sz="2000" b="1" dirty="0">
                <a:solidFill>
                  <a:srgbClr val="FF0000"/>
                </a:solidFill>
                <a:latin typeface="Myriad Pro" panose="020B0503030403020204" pitchFamily="34" charset="0"/>
                <a:ea typeface="Roboto Light" panose="02000000000000000000" pitchFamily="2" charset="0"/>
              </a:rPr>
              <a:t>6</a:t>
            </a:r>
            <a:r>
              <a:rPr lang="en-GB" sz="2000" dirty="0">
                <a:latin typeface="Myriad Pro" panose="020B0503030403020204" pitchFamily="34" charset="0"/>
                <a:ea typeface="Roboto Light" panose="02000000000000000000" pitchFamily="2" charset="0"/>
              </a:rPr>
              <a:t>), color coded</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NEXRAD risk is only available for the current hour</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12 hours of risk will be shown starting at the selected hour</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Scroll down for more hours </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No hazards or alternate routes are shown on the 12 hour web page</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The chart for the current day will appear below for routes and airfields. Click the blue highlighted segment to see the chart for other areas (</a:t>
            </a:r>
            <a:r>
              <a:rPr lang="en-GB" sz="2000" b="1" dirty="0">
                <a:solidFill>
                  <a:srgbClr val="FF0000"/>
                </a:solidFill>
                <a:latin typeface="Myriad Pro" panose="020B0503030403020204" pitchFamily="34" charset="0"/>
                <a:ea typeface="Roboto Light" panose="02000000000000000000" pitchFamily="2" charset="0"/>
              </a:rPr>
              <a:t>7</a:t>
            </a:r>
            <a:r>
              <a:rPr lang="en-GB" sz="2000" dirty="0">
                <a:latin typeface="Myriad Pro" panose="020B0503030403020204" pitchFamily="34" charset="0"/>
                <a:ea typeface="Roboto Light" panose="02000000000000000000" pitchFamily="2" charset="0"/>
              </a:rPr>
              <a:t>).</a:t>
            </a: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6</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12 HOUR TABLE OUTPUT</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02A5BC38-B3B5-E41B-ECB3-8B778110EE51}"/>
              </a:ext>
            </a:extLst>
          </p:cNvPr>
          <p:cNvPicPr preferRelativeResize="0"/>
          <p:nvPr/>
        </p:nvPicPr>
        <p:blipFill rotWithShape="1">
          <a:blip r:embed="rId4">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16C8DA01-B5C9-6B85-A8FB-AF68B3C248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C0AC847C-E931-239B-F415-4B4565F1D2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27" name="Arrow: Right 26">
            <a:extLst>
              <a:ext uri="{FF2B5EF4-FFF2-40B4-BE49-F238E27FC236}">
                <a16:creationId xmlns:a16="http://schemas.microsoft.com/office/drawing/2014/main" id="{DD48219F-AF5E-9C5C-2FC4-518216F597A5}"/>
              </a:ext>
            </a:extLst>
          </p:cNvPr>
          <p:cNvSpPr/>
          <p:nvPr/>
        </p:nvSpPr>
        <p:spPr>
          <a:xfrm rot="5400000">
            <a:off x="756400" y="1354667"/>
            <a:ext cx="298502"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C52890-95CD-1C36-4A1F-5081A8E7AB06}"/>
              </a:ext>
            </a:extLst>
          </p:cNvPr>
          <p:cNvSpPr txBox="1"/>
          <p:nvPr/>
        </p:nvSpPr>
        <p:spPr>
          <a:xfrm>
            <a:off x="739969" y="1012647"/>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1</a:t>
            </a:r>
            <a:endParaRPr lang="en-GB" b="1" dirty="0"/>
          </a:p>
        </p:txBody>
      </p:sp>
      <p:sp>
        <p:nvSpPr>
          <p:cNvPr id="28" name="TextBox 27">
            <a:extLst>
              <a:ext uri="{FF2B5EF4-FFF2-40B4-BE49-F238E27FC236}">
                <a16:creationId xmlns:a16="http://schemas.microsoft.com/office/drawing/2014/main" id="{1F6E0FC7-4E47-56B1-3202-3B1C96D0AB7F}"/>
              </a:ext>
            </a:extLst>
          </p:cNvPr>
          <p:cNvSpPr txBox="1"/>
          <p:nvPr/>
        </p:nvSpPr>
        <p:spPr>
          <a:xfrm>
            <a:off x="3939351" y="1000710"/>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2</a:t>
            </a:r>
            <a:endParaRPr lang="en-GB" b="1" dirty="0"/>
          </a:p>
        </p:txBody>
      </p:sp>
      <p:sp>
        <p:nvSpPr>
          <p:cNvPr id="29" name="TextBox 28">
            <a:extLst>
              <a:ext uri="{FF2B5EF4-FFF2-40B4-BE49-F238E27FC236}">
                <a16:creationId xmlns:a16="http://schemas.microsoft.com/office/drawing/2014/main" id="{C003E163-EF5A-9F3D-A2B5-25BBA23DE39B}"/>
              </a:ext>
            </a:extLst>
          </p:cNvPr>
          <p:cNvSpPr txBox="1"/>
          <p:nvPr/>
        </p:nvSpPr>
        <p:spPr>
          <a:xfrm>
            <a:off x="5126063" y="1006678"/>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3</a:t>
            </a:r>
            <a:endParaRPr lang="en-GB" b="1" dirty="0"/>
          </a:p>
        </p:txBody>
      </p:sp>
      <p:sp>
        <p:nvSpPr>
          <p:cNvPr id="30" name="TextBox 29">
            <a:extLst>
              <a:ext uri="{FF2B5EF4-FFF2-40B4-BE49-F238E27FC236}">
                <a16:creationId xmlns:a16="http://schemas.microsoft.com/office/drawing/2014/main" id="{CBD4D77D-A3CB-2DD3-A4A4-3F02D71EFA9D}"/>
              </a:ext>
            </a:extLst>
          </p:cNvPr>
          <p:cNvSpPr txBox="1"/>
          <p:nvPr/>
        </p:nvSpPr>
        <p:spPr>
          <a:xfrm>
            <a:off x="3725187" y="2921115"/>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4</a:t>
            </a:r>
            <a:endParaRPr lang="en-GB" b="1" dirty="0"/>
          </a:p>
        </p:txBody>
      </p:sp>
      <p:sp>
        <p:nvSpPr>
          <p:cNvPr id="31" name="TextBox 30">
            <a:extLst>
              <a:ext uri="{FF2B5EF4-FFF2-40B4-BE49-F238E27FC236}">
                <a16:creationId xmlns:a16="http://schemas.microsoft.com/office/drawing/2014/main" id="{28CB44D0-C703-2352-BDC4-65DFF9FC4F03}"/>
              </a:ext>
            </a:extLst>
          </p:cNvPr>
          <p:cNvSpPr txBox="1"/>
          <p:nvPr/>
        </p:nvSpPr>
        <p:spPr>
          <a:xfrm>
            <a:off x="3145048" y="4217589"/>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5</a:t>
            </a:r>
            <a:endParaRPr lang="en-GB" b="1" dirty="0"/>
          </a:p>
        </p:txBody>
      </p:sp>
      <p:sp>
        <p:nvSpPr>
          <p:cNvPr id="32" name="TextBox 31">
            <a:extLst>
              <a:ext uri="{FF2B5EF4-FFF2-40B4-BE49-F238E27FC236}">
                <a16:creationId xmlns:a16="http://schemas.microsoft.com/office/drawing/2014/main" id="{3564FEF0-9A93-389F-BA01-1D8AA9CD4547}"/>
              </a:ext>
            </a:extLst>
          </p:cNvPr>
          <p:cNvSpPr txBox="1"/>
          <p:nvPr/>
        </p:nvSpPr>
        <p:spPr>
          <a:xfrm>
            <a:off x="4402945" y="4224040"/>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6</a:t>
            </a:r>
            <a:endParaRPr lang="en-GB" b="1" dirty="0"/>
          </a:p>
        </p:txBody>
      </p:sp>
      <p:sp>
        <p:nvSpPr>
          <p:cNvPr id="36" name="Arrow: Right 35">
            <a:extLst>
              <a:ext uri="{FF2B5EF4-FFF2-40B4-BE49-F238E27FC236}">
                <a16:creationId xmlns:a16="http://schemas.microsoft.com/office/drawing/2014/main" id="{F0B9D6CA-818A-7C58-B2D4-845ED187CED0}"/>
              </a:ext>
            </a:extLst>
          </p:cNvPr>
          <p:cNvSpPr/>
          <p:nvPr/>
        </p:nvSpPr>
        <p:spPr>
          <a:xfrm rot="5400000">
            <a:off x="3949011" y="1382256"/>
            <a:ext cx="331867" cy="214162"/>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24E20E40-28B0-D4A1-1E2A-B93CA8199B76}"/>
              </a:ext>
            </a:extLst>
          </p:cNvPr>
          <p:cNvSpPr/>
          <p:nvPr/>
        </p:nvSpPr>
        <p:spPr>
          <a:xfrm rot="5400000">
            <a:off x="5123105" y="1393455"/>
            <a:ext cx="331869" cy="233987"/>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Arrow: Right 37">
            <a:extLst>
              <a:ext uri="{FF2B5EF4-FFF2-40B4-BE49-F238E27FC236}">
                <a16:creationId xmlns:a16="http://schemas.microsoft.com/office/drawing/2014/main" id="{035D9633-4A4E-325D-E7F5-141A6C1CC92E}"/>
              </a:ext>
            </a:extLst>
          </p:cNvPr>
          <p:cNvSpPr/>
          <p:nvPr/>
        </p:nvSpPr>
        <p:spPr>
          <a:xfrm rot="19719216">
            <a:off x="4633930" y="3993689"/>
            <a:ext cx="582332"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Arrow: Right 38">
            <a:extLst>
              <a:ext uri="{FF2B5EF4-FFF2-40B4-BE49-F238E27FC236}">
                <a16:creationId xmlns:a16="http://schemas.microsoft.com/office/drawing/2014/main" id="{A48BFAC5-9D63-89E0-7DB6-A00AABC6BCD3}"/>
              </a:ext>
            </a:extLst>
          </p:cNvPr>
          <p:cNvSpPr/>
          <p:nvPr/>
        </p:nvSpPr>
        <p:spPr>
          <a:xfrm rot="19703403">
            <a:off x="3415470" y="3996704"/>
            <a:ext cx="599109"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Arrow: Right 42">
            <a:extLst>
              <a:ext uri="{FF2B5EF4-FFF2-40B4-BE49-F238E27FC236}">
                <a16:creationId xmlns:a16="http://schemas.microsoft.com/office/drawing/2014/main" id="{E35F36CC-B480-1343-2433-20E931D945BF}"/>
              </a:ext>
            </a:extLst>
          </p:cNvPr>
          <p:cNvSpPr/>
          <p:nvPr/>
        </p:nvSpPr>
        <p:spPr>
          <a:xfrm rot="16200000">
            <a:off x="3724780" y="2623432"/>
            <a:ext cx="332181"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A2B9C3F8-467D-C5CE-6F78-1BA117730CE8}"/>
              </a:ext>
            </a:extLst>
          </p:cNvPr>
          <p:cNvSpPr/>
          <p:nvPr/>
        </p:nvSpPr>
        <p:spPr>
          <a:xfrm rot="12570224">
            <a:off x="1458428" y="4606615"/>
            <a:ext cx="582332"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F462708-845A-603F-749C-3DEAEEDB75CF}"/>
              </a:ext>
            </a:extLst>
          </p:cNvPr>
          <p:cNvSpPr txBox="1"/>
          <p:nvPr/>
        </p:nvSpPr>
        <p:spPr>
          <a:xfrm>
            <a:off x="1984721" y="4830797"/>
            <a:ext cx="331365" cy="369332"/>
          </a:xfrm>
          <a:prstGeom prst="rect">
            <a:avLst/>
          </a:prstGeom>
          <a:noFill/>
        </p:spPr>
        <p:txBody>
          <a:bodyPr wrap="square" rtlCol="0">
            <a:spAutoFit/>
          </a:bodyPr>
          <a:lstStyle/>
          <a:p>
            <a:r>
              <a:rPr lang="en-GB" b="1" dirty="0">
                <a:solidFill>
                  <a:srgbClr val="FE0000"/>
                </a:solidFill>
                <a:latin typeface="Myriad Pro" panose="020B0503030403020204" pitchFamily="34" charset="0"/>
                <a:ea typeface="Roboto Light" panose="02000000000000000000" pitchFamily="2" charset="0"/>
              </a:rPr>
              <a:t>7</a:t>
            </a:r>
            <a:endParaRPr lang="en-GB" b="1" dirty="0"/>
          </a:p>
        </p:txBody>
      </p:sp>
    </p:spTree>
    <p:extLst>
      <p:ext uri="{BB962C8B-B14F-4D97-AF65-F5344CB8AC3E}">
        <p14:creationId xmlns:p14="http://schemas.microsoft.com/office/powerpoint/2010/main" val="388585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13050</TotalTime>
  <Words>3086</Words>
  <Application>Microsoft Office PowerPoint</Application>
  <PresentationFormat>Widescreen</PresentationFormat>
  <Paragraphs>396</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Arial Nova</vt:lpstr>
      <vt:lpstr>Calibri</vt:lpstr>
      <vt:lpstr>Calibri Light</vt:lpstr>
      <vt:lpstr>Impact</vt:lpstr>
      <vt:lpstr>Myriad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Georgina</dc:creator>
  <cp:lastModifiedBy>Ron White</cp:lastModifiedBy>
  <cp:revision>202</cp:revision>
  <dcterms:created xsi:type="dcterms:W3CDTF">2021-03-18T12:47:43Z</dcterms:created>
  <dcterms:modified xsi:type="dcterms:W3CDTF">2024-04-16T17:54:10Z</dcterms:modified>
</cp:coreProperties>
</file>